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97" r:id="rId3"/>
    <p:sldId id="310" r:id="rId4"/>
    <p:sldId id="373" r:id="rId5"/>
    <p:sldId id="398" r:id="rId6"/>
    <p:sldId id="399" r:id="rId7"/>
    <p:sldId id="400" r:id="rId8"/>
    <p:sldId id="401" r:id="rId9"/>
    <p:sldId id="402" r:id="rId10"/>
    <p:sldId id="403" r:id="rId11"/>
    <p:sldId id="404" r:id="rId12"/>
    <p:sldId id="405" r:id="rId13"/>
    <p:sldId id="415" r:id="rId14"/>
    <p:sldId id="414" r:id="rId15"/>
    <p:sldId id="411" r:id="rId16"/>
    <p:sldId id="409" r:id="rId17"/>
    <p:sldId id="408" r:id="rId18"/>
    <p:sldId id="410" r:id="rId19"/>
    <p:sldId id="417" r:id="rId20"/>
    <p:sldId id="407" r:id="rId21"/>
    <p:sldId id="416" r:id="rId22"/>
    <p:sldId id="412" r:id="rId23"/>
    <p:sldId id="413"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65837"/>
  </p:normalViewPr>
  <p:slideViewPr>
    <p:cSldViewPr snapToGrid="0" snapToObjects="1">
      <p:cViewPr varScale="1">
        <p:scale>
          <a:sx n="129" d="100"/>
          <a:sy n="129" d="100"/>
        </p:scale>
        <p:origin x="232" y="208"/>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D9198-8C49-0F4A-8EF4-81B70EFCCA46}"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F1E8C4FF-2A76-F045-A9BE-FCC24352BD55}">
      <dgm:prSet phldrT="[Text]"/>
      <dgm:spPr/>
      <dgm:t>
        <a:bodyPr/>
        <a:lstStyle/>
        <a:p>
          <a:r>
            <a:rPr lang="en-US" dirty="0"/>
            <a:t>Language</a:t>
          </a:r>
        </a:p>
      </dgm:t>
    </dgm:pt>
    <dgm:pt modelId="{3CB3602B-AFCC-0243-9CAD-6963B9F755F0}" type="parTrans" cxnId="{6BC259E7-B3E1-1B46-AA2E-EB2FA82ACA9E}">
      <dgm:prSet/>
      <dgm:spPr/>
      <dgm:t>
        <a:bodyPr/>
        <a:lstStyle/>
        <a:p>
          <a:endParaRPr lang="en-US"/>
        </a:p>
      </dgm:t>
    </dgm:pt>
    <dgm:pt modelId="{D4D2D891-E5E9-354A-99A3-A4CCBAA2CCBA}" type="sibTrans" cxnId="{6BC259E7-B3E1-1B46-AA2E-EB2FA82ACA9E}">
      <dgm:prSet/>
      <dgm:spPr/>
      <dgm:t>
        <a:bodyPr/>
        <a:lstStyle/>
        <a:p>
          <a:endParaRPr lang="en-US"/>
        </a:p>
      </dgm:t>
    </dgm:pt>
    <dgm:pt modelId="{B36B863A-DFAC-8D4C-885D-F11AE6AE0774}">
      <dgm:prSet phldrT="[Text]"/>
      <dgm:spPr/>
      <dgm:t>
        <a:bodyPr/>
        <a:lstStyle/>
        <a:p>
          <a:r>
            <a:rPr lang="en-US" dirty="0"/>
            <a:t>Cooperation &amp; Culture</a:t>
          </a:r>
        </a:p>
      </dgm:t>
    </dgm:pt>
    <dgm:pt modelId="{3496380E-095E-B245-B050-AEB894330BC1}" type="parTrans" cxnId="{1007A76C-AE04-A64A-AEEF-D5EB4CD06D9E}">
      <dgm:prSet/>
      <dgm:spPr/>
      <dgm:t>
        <a:bodyPr/>
        <a:lstStyle/>
        <a:p>
          <a:endParaRPr lang="en-US"/>
        </a:p>
      </dgm:t>
    </dgm:pt>
    <dgm:pt modelId="{6FA0B3D7-7BD1-0743-877E-5DEFFCEDD684}" type="sibTrans" cxnId="{1007A76C-AE04-A64A-AEEF-D5EB4CD06D9E}">
      <dgm:prSet/>
      <dgm:spPr/>
      <dgm:t>
        <a:bodyPr/>
        <a:lstStyle/>
        <a:p>
          <a:endParaRPr lang="en-US"/>
        </a:p>
      </dgm:t>
    </dgm:pt>
    <dgm:pt modelId="{3217A7ED-510A-D746-AEBB-C27ED1618E08}">
      <dgm:prSet phldrT="[Text]"/>
      <dgm:spPr/>
      <dgm:t>
        <a:bodyPr/>
        <a:lstStyle/>
        <a:p>
          <a:r>
            <a:rPr lang="en-US" dirty="0"/>
            <a:t>Energy &amp; Brain Growth</a:t>
          </a:r>
        </a:p>
      </dgm:t>
    </dgm:pt>
    <dgm:pt modelId="{E44C8D67-51EF-8A4B-8B50-E4E1BE89D4F5}" type="parTrans" cxnId="{D3733648-1651-9E40-9C4E-6BB2BB966940}">
      <dgm:prSet/>
      <dgm:spPr/>
      <dgm:t>
        <a:bodyPr/>
        <a:lstStyle/>
        <a:p>
          <a:endParaRPr lang="en-US"/>
        </a:p>
      </dgm:t>
    </dgm:pt>
    <dgm:pt modelId="{7BD55D3F-35B2-DC49-BFE9-3E906BD0D16A}" type="sibTrans" cxnId="{D3733648-1651-9E40-9C4E-6BB2BB966940}">
      <dgm:prSet/>
      <dgm:spPr/>
      <dgm:t>
        <a:bodyPr/>
        <a:lstStyle/>
        <a:p>
          <a:endParaRPr lang="en-US"/>
        </a:p>
      </dgm:t>
    </dgm:pt>
    <dgm:pt modelId="{25433C68-780D-9E44-92A0-EAF2768001AA}" type="pres">
      <dgm:prSet presAssocID="{709D9198-8C49-0F4A-8EF4-81B70EFCCA46}" presName="cycle" presStyleCnt="0">
        <dgm:presLayoutVars>
          <dgm:dir/>
          <dgm:resizeHandles val="exact"/>
        </dgm:presLayoutVars>
      </dgm:prSet>
      <dgm:spPr/>
    </dgm:pt>
    <dgm:pt modelId="{810DA5C6-A3BC-8A4F-9F0A-BD2EFC48D69A}" type="pres">
      <dgm:prSet presAssocID="{F1E8C4FF-2A76-F045-A9BE-FCC24352BD55}" presName="node" presStyleLbl="node1" presStyleIdx="0" presStyleCnt="3">
        <dgm:presLayoutVars>
          <dgm:bulletEnabled val="1"/>
        </dgm:presLayoutVars>
      </dgm:prSet>
      <dgm:spPr/>
    </dgm:pt>
    <dgm:pt modelId="{5EE0F7B1-6C87-6E4A-B5AF-BCF60157C0DC}" type="pres">
      <dgm:prSet presAssocID="{D4D2D891-E5E9-354A-99A3-A4CCBAA2CCBA}" presName="sibTrans" presStyleLbl="sibTrans2D1" presStyleIdx="0" presStyleCnt="3"/>
      <dgm:spPr/>
    </dgm:pt>
    <dgm:pt modelId="{3734A14F-E912-0842-B34B-0F188623382F}" type="pres">
      <dgm:prSet presAssocID="{D4D2D891-E5E9-354A-99A3-A4CCBAA2CCBA}" presName="connectorText" presStyleLbl="sibTrans2D1" presStyleIdx="0" presStyleCnt="3"/>
      <dgm:spPr/>
    </dgm:pt>
    <dgm:pt modelId="{A3909DDE-A031-0943-9DCA-F40206EE01B5}" type="pres">
      <dgm:prSet presAssocID="{B36B863A-DFAC-8D4C-885D-F11AE6AE0774}" presName="node" presStyleLbl="node1" presStyleIdx="1" presStyleCnt="3">
        <dgm:presLayoutVars>
          <dgm:bulletEnabled val="1"/>
        </dgm:presLayoutVars>
      </dgm:prSet>
      <dgm:spPr/>
    </dgm:pt>
    <dgm:pt modelId="{35C87865-1F08-2A49-AA94-907DFB856D90}" type="pres">
      <dgm:prSet presAssocID="{6FA0B3D7-7BD1-0743-877E-5DEFFCEDD684}" presName="sibTrans" presStyleLbl="sibTrans2D1" presStyleIdx="1" presStyleCnt="3"/>
      <dgm:spPr/>
    </dgm:pt>
    <dgm:pt modelId="{4FA07A41-63E1-6645-8AB5-5D6F1E52EF29}" type="pres">
      <dgm:prSet presAssocID="{6FA0B3D7-7BD1-0743-877E-5DEFFCEDD684}" presName="connectorText" presStyleLbl="sibTrans2D1" presStyleIdx="1" presStyleCnt="3"/>
      <dgm:spPr/>
    </dgm:pt>
    <dgm:pt modelId="{F61CCFF7-6A32-2C46-A610-525D70A81E7E}" type="pres">
      <dgm:prSet presAssocID="{3217A7ED-510A-D746-AEBB-C27ED1618E08}" presName="node" presStyleLbl="node1" presStyleIdx="2" presStyleCnt="3">
        <dgm:presLayoutVars>
          <dgm:bulletEnabled val="1"/>
        </dgm:presLayoutVars>
      </dgm:prSet>
      <dgm:spPr/>
    </dgm:pt>
    <dgm:pt modelId="{5628D10E-4D4A-764C-B4BF-A015591673C3}" type="pres">
      <dgm:prSet presAssocID="{7BD55D3F-35B2-DC49-BFE9-3E906BD0D16A}" presName="sibTrans" presStyleLbl="sibTrans2D1" presStyleIdx="2" presStyleCnt="3"/>
      <dgm:spPr/>
    </dgm:pt>
    <dgm:pt modelId="{9F1E1947-27F1-234E-A7A3-AF6823A6FBB7}" type="pres">
      <dgm:prSet presAssocID="{7BD55D3F-35B2-DC49-BFE9-3E906BD0D16A}" presName="connectorText" presStyleLbl="sibTrans2D1" presStyleIdx="2" presStyleCnt="3"/>
      <dgm:spPr/>
    </dgm:pt>
  </dgm:ptLst>
  <dgm:cxnLst>
    <dgm:cxn modelId="{9B94FD31-ED68-954E-986C-0C4B66BC4282}" type="presOf" srcId="{3217A7ED-510A-D746-AEBB-C27ED1618E08}" destId="{F61CCFF7-6A32-2C46-A610-525D70A81E7E}" srcOrd="0" destOrd="0" presId="urn:microsoft.com/office/officeart/2005/8/layout/cycle2"/>
    <dgm:cxn modelId="{D3733648-1651-9E40-9C4E-6BB2BB966940}" srcId="{709D9198-8C49-0F4A-8EF4-81B70EFCCA46}" destId="{3217A7ED-510A-D746-AEBB-C27ED1618E08}" srcOrd="2" destOrd="0" parTransId="{E44C8D67-51EF-8A4B-8B50-E4E1BE89D4F5}" sibTransId="{7BD55D3F-35B2-DC49-BFE9-3E906BD0D16A}"/>
    <dgm:cxn modelId="{1007A76C-AE04-A64A-AEEF-D5EB4CD06D9E}" srcId="{709D9198-8C49-0F4A-8EF4-81B70EFCCA46}" destId="{B36B863A-DFAC-8D4C-885D-F11AE6AE0774}" srcOrd="1" destOrd="0" parTransId="{3496380E-095E-B245-B050-AEB894330BC1}" sibTransId="{6FA0B3D7-7BD1-0743-877E-5DEFFCEDD684}"/>
    <dgm:cxn modelId="{827EB177-53C9-0149-9D62-8A00E3F2F49D}" type="presOf" srcId="{D4D2D891-E5E9-354A-99A3-A4CCBAA2CCBA}" destId="{3734A14F-E912-0842-B34B-0F188623382F}" srcOrd="1" destOrd="0" presId="urn:microsoft.com/office/officeart/2005/8/layout/cycle2"/>
    <dgm:cxn modelId="{2E604580-A373-EC46-9413-CB19FCB08E2F}" type="presOf" srcId="{B36B863A-DFAC-8D4C-885D-F11AE6AE0774}" destId="{A3909DDE-A031-0943-9DCA-F40206EE01B5}" srcOrd="0" destOrd="0" presId="urn:microsoft.com/office/officeart/2005/8/layout/cycle2"/>
    <dgm:cxn modelId="{D7A34189-67B5-D84B-AC18-302DF51DB878}" type="presOf" srcId="{6FA0B3D7-7BD1-0743-877E-5DEFFCEDD684}" destId="{4FA07A41-63E1-6645-8AB5-5D6F1E52EF29}" srcOrd="1" destOrd="0" presId="urn:microsoft.com/office/officeart/2005/8/layout/cycle2"/>
    <dgm:cxn modelId="{F3379B89-A4E4-EA40-B450-950571A23B79}" type="presOf" srcId="{F1E8C4FF-2A76-F045-A9BE-FCC24352BD55}" destId="{810DA5C6-A3BC-8A4F-9F0A-BD2EFC48D69A}" srcOrd="0" destOrd="0" presId="urn:microsoft.com/office/officeart/2005/8/layout/cycle2"/>
    <dgm:cxn modelId="{E18A638C-0C60-534D-8C6E-86CBD0B8DC24}" type="presOf" srcId="{7BD55D3F-35B2-DC49-BFE9-3E906BD0D16A}" destId="{5628D10E-4D4A-764C-B4BF-A015591673C3}" srcOrd="0" destOrd="0" presId="urn:microsoft.com/office/officeart/2005/8/layout/cycle2"/>
    <dgm:cxn modelId="{988F069A-6576-3544-B4D8-4236097A69C8}" type="presOf" srcId="{6FA0B3D7-7BD1-0743-877E-5DEFFCEDD684}" destId="{35C87865-1F08-2A49-AA94-907DFB856D90}" srcOrd="0" destOrd="0" presId="urn:microsoft.com/office/officeart/2005/8/layout/cycle2"/>
    <dgm:cxn modelId="{740DDEAB-9338-0F4E-81E8-EEFE1EEC0888}" type="presOf" srcId="{7BD55D3F-35B2-DC49-BFE9-3E906BD0D16A}" destId="{9F1E1947-27F1-234E-A7A3-AF6823A6FBB7}" srcOrd="1" destOrd="0" presId="urn:microsoft.com/office/officeart/2005/8/layout/cycle2"/>
    <dgm:cxn modelId="{452110C3-472B-6743-8517-D5E890D7FA6F}" type="presOf" srcId="{D4D2D891-E5E9-354A-99A3-A4CCBAA2CCBA}" destId="{5EE0F7B1-6C87-6E4A-B5AF-BCF60157C0DC}" srcOrd="0" destOrd="0" presId="urn:microsoft.com/office/officeart/2005/8/layout/cycle2"/>
    <dgm:cxn modelId="{3DF048E5-F616-AC48-8281-E5F5A4520522}" type="presOf" srcId="{709D9198-8C49-0F4A-8EF4-81B70EFCCA46}" destId="{25433C68-780D-9E44-92A0-EAF2768001AA}" srcOrd="0" destOrd="0" presId="urn:microsoft.com/office/officeart/2005/8/layout/cycle2"/>
    <dgm:cxn modelId="{6BC259E7-B3E1-1B46-AA2E-EB2FA82ACA9E}" srcId="{709D9198-8C49-0F4A-8EF4-81B70EFCCA46}" destId="{F1E8C4FF-2A76-F045-A9BE-FCC24352BD55}" srcOrd="0" destOrd="0" parTransId="{3CB3602B-AFCC-0243-9CAD-6963B9F755F0}" sibTransId="{D4D2D891-E5E9-354A-99A3-A4CCBAA2CCBA}"/>
    <dgm:cxn modelId="{AB5C2B6F-6A82-1E4D-9E09-2A6945FADEC8}" type="presParOf" srcId="{25433C68-780D-9E44-92A0-EAF2768001AA}" destId="{810DA5C6-A3BC-8A4F-9F0A-BD2EFC48D69A}" srcOrd="0" destOrd="0" presId="urn:microsoft.com/office/officeart/2005/8/layout/cycle2"/>
    <dgm:cxn modelId="{A69DE717-7970-C74E-9B4F-4C3D1D933C86}" type="presParOf" srcId="{25433C68-780D-9E44-92A0-EAF2768001AA}" destId="{5EE0F7B1-6C87-6E4A-B5AF-BCF60157C0DC}" srcOrd="1" destOrd="0" presId="urn:microsoft.com/office/officeart/2005/8/layout/cycle2"/>
    <dgm:cxn modelId="{9EC3E0FC-92C5-2C42-BC12-61434FA4E7F7}" type="presParOf" srcId="{5EE0F7B1-6C87-6E4A-B5AF-BCF60157C0DC}" destId="{3734A14F-E912-0842-B34B-0F188623382F}" srcOrd="0" destOrd="0" presId="urn:microsoft.com/office/officeart/2005/8/layout/cycle2"/>
    <dgm:cxn modelId="{808A635A-38A9-8443-8DC5-9479688D89FD}" type="presParOf" srcId="{25433C68-780D-9E44-92A0-EAF2768001AA}" destId="{A3909DDE-A031-0943-9DCA-F40206EE01B5}" srcOrd="2" destOrd="0" presId="urn:microsoft.com/office/officeart/2005/8/layout/cycle2"/>
    <dgm:cxn modelId="{1A8081AF-2AD5-7140-A449-3398151196E1}" type="presParOf" srcId="{25433C68-780D-9E44-92A0-EAF2768001AA}" destId="{35C87865-1F08-2A49-AA94-907DFB856D90}" srcOrd="3" destOrd="0" presId="urn:microsoft.com/office/officeart/2005/8/layout/cycle2"/>
    <dgm:cxn modelId="{099E745C-9837-CF4F-98AD-283D2DC8B3DB}" type="presParOf" srcId="{35C87865-1F08-2A49-AA94-907DFB856D90}" destId="{4FA07A41-63E1-6645-8AB5-5D6F1E52EF29}" srcOrd="0" destOrd="0" presId="urn:microsoft.com/office/officeart/2005/8/layout/cycle2"/>
    <dgm:cxn modelId="{E402D66F-E7B8-3049-B112-97214BC4AAAE}" type="presParOf" srcId="{25433C68-780D-9E44-92A0-EAF2768001AA}" destId="{F61CCFF7-6A32-2C46-A610-525D70A81E7E}" srcOrd="4" destOrd="0" presId="urn:microsoft.com/office/officeart/2005/8/layout/cycle2"/>
    <dgm:cxn modelId="{530E73C2-D3B8-1E42-9783-708A93A6D246}" type="presParOf" srcId="{25433C68-780D-9E44-92A0-EAF2768001AA}" destId="{5628D10E-4D4A-764C-B4BF-A015591673C3}" srcOrd="5" destOrd="0" presId="urn:microsoft.com/office/officeart/2005/8/layout/cycle2"/>
    <dgm:cxn modelId="{3D12DC23-41A0-9B48-AAA8-C8BD436E32D5}" type="presParOf" srcId="{5628D10E-4D4A-764C-B4BF-A015591673C3}" destId="{9F1E1947-27F1-234E-A7A3-AF6823A6FBB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DA5C6-A3BC-8A4F-9F0A-BD2EFC48D69A}">
      <dsp:nvSpPr>
        <dsp:cNvPr id="0" name=""/>
        <dsp:cNvSpPr/>
      </dsp:nvSpPr>
      <dsp:spPr>
        <a:xfrm>
          <a:off x="1455182" y="239140"/>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Language</a:t>
          </a:r>
        </a:p>
      </dsp:txBody>
      <dsp:txXfrm>
        <a:off x="1738631" y="522589"/>
        <a:ext cx="1368613" cy="1368613"/>
      </dsp:txXfrm>
    </dsp:sp>
    <dsp:sp modelId="{5EE0F7B1-6C87-6E4A-B5AF-BCF60157C0DC}">
      <dsp:nvSpPr>
        <dsp:cNvPr id="0" name=""/>
        <dsp:cNvSpPr/>
      </dsp:nvSpPr>
      <dsp:spPr>
        <a:xfrm rot="3600000">
          <a:off x="2884930" y="2126939"/>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23595" y="2190616"/>
        <a:ext cx="360875" cy="391941"/>
      </dsp:txXfrm>
    </dsp:sp>
    <dsp:sp modelId="{A3909DDE-A031-0943-9DCA-F40206EE01B5}">
      <dsp:nvSpPr>
        <dsp:cNvPr id="0" name=""/>
        <dsp:cNvSpPr/>
      </dsp:nvSpPr>
      <dsp:spPr>
        <a:xfrm>
          <a:off x="2909293" y="2757733"/>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Cooperation &amp; Culture</a:t>
          </a:r>
        </a:p>
      </dsp:txBody>
      <dsp:txXfrm>
        <a:off x="3192742" y="3041182"/>
        <a:ext cx="1368613" cy="1368613"/>
      </dsp:txXfrm>
    </dsp:sp>
    <dsp:sp modelId="{35C87865-1F08-2A49-AA94-907DFB856D90}">
      <dsp:nvSpPr>
        <dsp:cNvPr id="0" name=""/>
        <dsp:cNvSpPr/>
      </dsp:nvSpPr>
      <dsp:spPr>
        <a:xfrm rot="10800000">
          <a:off x="2179761" y="3398871"/>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34422" y="3529518"/>
        <a:ext cx="360875" cy="391941"/>
      </dsp:txXfrm>
    </dsp:sp>
    <dsp:sp modelId="{F61CCFF7-6A32-2C46-A610-525D70A81E7E}">
      <dsp:nvSpPr>
        <dsp:cNvPr id="0" name=""/>
        <dsp:cNvSpPr/>
      </dsp:nvSpPr>
      <dsp:spPr>
        <a:xfrm>
          <a:off x="1072" y="2757733"/>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Energy &amp; Brain Growth</a:t>
          </a:r>
        </a:p>
      </dsp:txBody>
      <dsp:txXfrm>
        <a:off x="284521" y="3041182"/>
        <a:ext cx="1368613" cy="1368613"/>
      </dsp:txXfrm>
    </dsp:sp>
    <dsp:sp modelId="{5628D10E-4D4A-764C-B4BF-A015591673C3}">
      <dsp:nvSpPr>
        <dsp:cNvPr id="0" name=""/>
        <dsp:cNvSpPr/>
      </dsp:nvSpPr>
      <dsp:spPr>
        <a:xfrm rot="18000000">
          <a:off x="1430819" y="2152210"/>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69484" y="2349827"/>
        <a:ext cx="360875" cy="3919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0388-A508-B6A2-3657-3BB038930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3E044-EEBA-9187-A177-514D21758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DF41BF-16C7-4695-64EE-9C2C8399BB7E}"/>
              </a:ext>
            </a:extLst>
          </p:cNvPr>
          <p:cNvSpPr>
            <a:spLocks noGrp="1"/>
          </p:cNvSpPr>
          <p:nvPr>
            <p:ph type="body" idx="1"/>
          </p:nvPr>
        </p:nvSpPr>
        <p:spPr/>
        <p:txBody>
          <a:bodyPr/>
          <a:lstStyle/>
          <a:p>
            <a:r>
              <a:rPr lang="en-US" dirty="0"/>
              <a:t>Modern great apes give us the closest living window into the communication systems that preceded language.</a:t>
            </a:r>
          </a:p>
          <a:p>
            <a:r>
              <a:rPr lang="en-US" dirty="0"/>
              <a:t>Chimpanzees, bonobos, and gorillas use dozens of distinct gestures</a:t>
            </a:r>
          </a:p>
          <a:p>
            <a:r>
              <a:rPr lang="en-US" dirty="0"/>
              <a:t>	—reaching, stomping, chest beating, slapping the ground—to express needs and social intentions.</a:t>
            </a:r>
          </a:p>
          <a:p>
            <a:r>
              <a:rPr lang="en-US" dirty="0"/>
              <a:t>They also combine facial expressions, body posture, and vocalizations to signal play, aggression, reassurance, or submission.</a:t>
            </a:r>
          </a:p>
          <a:p>
            <a:r>
              <a:rPr lang="en-US" dirty="0"/>
              <a:t>These repertoires are learned through interaction, showing a level of flexibility and social awareness </a:t>
            </a:r>
          </a:p>
          <a:p>
            <a:r>
              <a:rPr lang="en-US" dirty="0"/>
              <a:t>	that goes far beyond reflexive signaling.</a:t>
            </a:r>
          </a:p>
          <a:p>
            <a:endParaRPr lang="en-US" dirty="0"/>
          </a:p>
          <a:p>
            <a:r>
              <a:rPr lang="en-US" dirty="0"/>
              <a:t>Ape communication is especially sophisticated in its use of </a:t>
            </a:r>
            <a:r>
              <a:rPr lang="en-US" b="1" dirty="0"/>
              <a:t>intentional gestures</a:t>
            </a:r>
            <a:r>
              <a:rPr lang="en-US" dirty="0"/>
              <a:t>.</a:t>
            </a:r>
          </a:p>
          <a:p>
            <a:r>
              <a:rPr lang="en-US" dirty="0"/>
              <a:t>A chimp may tap another’s shoulder to request grooming, or raise a hand to demand food.</a:t>
            </a:r>
          </a:p>
          <a:p>
            <a:r>
              <a:rPr lang="en-US" dirty="0"/>
              <a:t>They monitor the recipient’s attention and repeat or adjust gestures until they get a response, </a:t>
            </a:r>
          </a:p>
          <a:p>
            <a:r>
              <a:rPr lang="en-US" dirty="0"/>
              <a:t>	revealing an understanding that communication requires shared focus.</a:t>
            </a:r>
          </a:p>
          <a:p>
            <a:r>
              <a:rPr lang="en-US" dirty="0"/>
              <a:t>This ability to tailor signals to an audience is a crucial precursor to language</a:t>
            </a:r>
          </a:p>
          <a:p>
            <a:r>
              <a:rPr lang="en-US" dirty="0"/>
              <a:t>	—it shows that apes, like humans, recognize that messages must be interpreted by another mind.</a:t>
            </a:r>
          </a:p>
          <a:p>
            <a:endParaRPr lang="en-US" dirty="0"/>
          </a:p>
          <a:p>
            <a:r>
              <a:rPr lang="en-US" dirty="0"/>
              <a:t>Still, ape signals remain grounded in the immediate situation.</a:t>
            </a:r>
          </a:p>
          <a:p>
            <a:r>
              <a:rPr lang="en-US" dirty="0"/>
              <a:t>A call or gesture always refers to something happening </a:t>
            </a:r>
            <a:r>
              <a:rPr lang="en-US" i="1" dirty="0"/>
              <a:t>now</a:t>
            </a:r>
            <a:r>
              <a:rPr lang="en-US" dirty="0"/>
              <a:t>: a desire, an emotion, a social act.</a:t>
            </a:r>
          </a:p>
          <a:p>
            <a:r>
              <a:rPr lang="en-US" dirty="0"/>
              <a:t>They rarely use one signal to refer to another, or to describe events displaced in time or space.</a:t>
            </a:r>
          </a:p>
          <a:p>
            <a:r>
              <a:rPr lang="en-US" dirty="0"/>
              <a:t>Even their most complex combinations lack evidence of syntax</a:t>
            </a:r>
          </a:p>
          <a:p>
            <a:r>
              <a:rPr lang="en-US" dirty="0"/>
              <a:t>	—sequences of gestures don’t change meaning based on order or structure.</a:t>
            </a:r>
          </a:p>
          <a:p>
            <a:endParaRPr lang="en-US" dirty="0"/>
          </a:p>
          <a:p>
            <a:r>
              <a:rPr lang="en-US" dirty="0"/>
              <a:t>In short, ape communication shows both how close and how far our species is from our evolutionary cousins.</a:t>
            </a:r>
          </a:p>
          <a:p>
            <a:r>
              <a:rPr lang="en-US" dirty="0"/>
              <a:t>Apes can communicate intentionally and flexibly, but they do not appear to </a:t>
            </a:r>
            <a:r>
              <a:rPr lang="en-US" b="1" dirty="0"/>
              <a:t>symbolize</a:t>
            </a:r>
          </a:p>
          <a:p>
            <a:r>
              <a:rPr lang="en-US" b="1" dirty="0"/>
              <a:t>	</a:t>
            </a:r>
            <a:r>
              <a:rPr lang="en-US" dirty="0"/>
              <a:t>—to treat signals as abstract tokens that stand for something else.</a:t>
            </a:r>
          </a:p>
          <a:p>
            <a:r>
              <a:rPr lang="en-US" dirty="0"/>
              <a:t>Their communication shows the roots of social meaning and shared attention, </a:t>
            </a:r>
          </a:p>
          <a:p>
            <a:r>
              <a:rPr lang="en-US" dirty="0"/>
              <a:t>	but not yet the leap into words and grammar.</a:t>
            </a:r>
          </a:p>
          <a:p>
            <a:r>
              <a:rPr lang="en-US" dirty="0"/>
              <a:t>That leap, as we’ll see next, was tested directly when humans tried to teach apes our own languages.</a:t>
            </a:r>
          </a:p>
        </p:txBody>
      </p:sp>
      <p:sp>
        <p:nvSpPr>
          <p:cNvPr id="4" name="Slide Number Placeholder 3">
            <a:extLst>
              <a:ext uri="{FF2B5EF4-FFF2-40B4-BE49-F238E27FC236}">
                <a16:creationId xmlns:a16="http://schemas.microsoft.com/office/drawing/2014/main" id="{E7134812-2997-EBEE-AF11-EF09A3F8EA02}"/>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262350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09D5D-4B4C-5CCC-96E9-D3BFFD454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A890A-5570-9ED2-13AE-F66B25430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4CDFC-4C4A-CB56-D404-2DCE05C8097B}"/>
              </a:ext>
            </a:extLst>
          </p:cNvPr>
          <p:cNvSpPr>
            <a:spLocks noGrp="1"/>
          </p:cNvSpPr>
          <p:nvPr>
            <p:ph type="body" idx="1"/>
          </p:nvPr>
        </p:nvSpPr>
        <p:spPr/>
        <p:txBody>
          <a:bodyPr/>
          <a:lstStyle/>
          <a:p>
            <a:r>
              <a:rPr lang="en-US" dirty="0"/>
              <a:t>For decades, scientists have tried to discover whether language depends on something uniquely human </a:t>
            </a:r>
          </a:p>
          <a:p>
            <a:r>
              <a:rPr lang="en-US" dirty="0"/>
              <a:t>	or whether apes might acquire it under the right conditions.</a:t>
            </a:r>
          </a:p>
          <a:p>
            <a:r>
              <a:rPr lang="en-US" dirty="0"/>
              <a:t>Early efforts focused on speech but failed—apes’ vocal anatomy cannot produce the range of human sounds.</a:t>
            </a:r>
          </a:p>
          <a:p>
            <a:r>
              <a:rPr lang="en-US" dirty="0"/>
              <a:t>So researchers turned to other modalities, </a:t>
            </a:r>
          </a:p>
          <a:p>
            <a:r>
              <a:rPr lang="en-US" dirty="0"/>
              <a:t>	teaching sign language and visual symbol systems to see how far their understanding could go.</a:t>
            </a:r>
          </a:p>
          <a:p>
            <a:endParaRPr lang="en-US" dirty="0"/>
          </a:p>
          <a:p>
            <a:r>
              <a:rPr lang="en-US" dirty="0"/>
              <a:t>The first breakthrough came with </a:t>
            </a:r>
            <a:r>
              <a:rPr lang="en-US" b="1" dirty="0"/>
              <a:t>Washoe</a:t>
            </a:r>
            <a:r>
              <a:rPr lang="en-US" dirty="0"/>
              <a:t>, a chimpanzee raised by Allen and Beatrice Gardner in the 1960s.</a:t>
            </a:r>
          </a:p>
          <a:p>
            <a:r>
              <a:rPr lang="en-US" dirty="0"/>
              <a:t>Washoe learned over a hundred American Sign Language signs </a:t>
            </a:r>
          </a:p>
          <a:p>
            <a:r>
              <a:rPr lang="en-US" dirty="0"/>
              <a:t>	and combined them into short expressions such as “You me go out” or “Gimme sweet.”</a:t>
            </a:r>
          </a:p>
          <a:p>
            <a:r>
              <a:rPr lang="en-US" dirty="0"/>
              <a:t>She used signs spontaneously and even taught a few to other chimps, hinting at cultural learning.</a:t>
            </a:r>
          </a:p>
          <a:p>
            <a:r>
              <a:rPr lang="en-US" dirty="0"/>
              <a:t>Washoe’s achievements challenged the assumption that language was an all-or-nothing human trait.</a:t>
            </a:r>
          </a:p>
          <a:p>
            <a:endParaRPr lang="en-US" dirty="0"/>
          </a:p>
          <a:p>
            <a:r>
              <a:rPr lang="en-US" dirty="0"/>
              <a:t>A decade later, </a:t>
            </a:r>
            <a:r>
              <a:rPr lang="en-US" b="1" dirty="0"/>
              <a:t>Nim </a:t>
            </a:r>
            <a:r>
              <a:rPr lang="en-US" b="1" dirty="0" err="1"/>
              <a:t>Chimpsky</a:t>
            </a:r>
            <a:r>
              <a:rPr lang="en-US" dirty="0"/>
              <a:t>, raised in a human environment by Herbert Terrace, </a:t>
            </a:r>
          </a:p>
          <a:p>
            <a:r>
              <a:rPr lang="en-US" dirty="0"/>
              <a:t>	became the subject of a more systematic experiment.</a:t>
            </a:r>
          </a:p>
          <a:p>
            <a:r>
              <a:rPr lang="en-US" dirty="0"/>
              <a:t>Nim learned hundreds of signs and could produce short sequences like “Eat drink” or “Nim play.”</a:t>
            </a:r>
          </a:p>
          <a:p>
            <a:r>
              <a:rPr lang="en-US" dirty="0"/>
              <a:t>But when Terrace analyzed his output, he concluded that Nim’s combinations lacked grammar and originality.</a:t>
            </a:r>
          </a:p>
          <a:p>
            <a:r>
              <a:rPr lang="en-US" dirty="0"/>
              <a:t>Most sequences were imitations of trainers’ signs, not self-generated sentences.</a:t>
            </a:r>
          </a:p>
          <a:p>
            <a:r>
              <a:rPr lang="en-US" dirty="0"/>
              <a:t>The project ended with a famous paper arguing that Nim was communicating, </a:t>
            </a:r>
          </a:p>
          <a:p>
            <a:r>
              <a:rPr lang="en-US" dirty="0"/>
              <a:t>	but not using language in the human sense.</a:t>
            </a:r>
          </a:p>
          <a:p>
            <a:endParaRPr lang="en-US" dirty="0"/>
          </a:p>
          <a:p>
            <a:r>
              <a:rPr lang="en-US" dirty="0"/>
              <a:t>Meanwhile, </a:t>
            </a:r>
            <a:r>
              <a:rPr lang="en-US" b="1" dirty="0"/>
              <a:t>Koko</a:t>
            </a:r>
            <a:r>
              <a:rPr lang="en-US" dirty="0"/>
              <a:t> the gorilla became a cultural icon under Penny Patterson’s care.</a:t>
            </a:r>
          </a:p>
          <a:p>
            <a:r>
              <a:rPr lang="en-US" dirty="0"/>
              <a:t>Koko reportedly learned more than a thousand signs and seemed to express emotions </a:t>
            </a:r>
          </a:p>
          <a:p>
            <a:r>
              <a:rPr lang="en-US" dirty="0"/>
              <a:t>	such as sadness, affection, and humor.</a:t>
            </a:r>
          </a:p>
          <a:p>
            <a:r>
              <a:rPr lang="en-US" dirty="0"/>
              <a:t>She once signed “finger bracelet” for ring and “cry” when her kitten died, deeply moving the public.</a:t>
            </a:r>
          </a:p>
          <a:p>
            <a:r>
              <a:rPr lang="en-US" dirty="0"/>
              <a:t>Critics, however, noted that her signs were inconsistent </a:t>
            </a:r>
          </a:p>
          <a:p>
            <a:r>
              <a:rPr lang="en-US" dirty="0"/>
              <a:t>	and that her trainers’ interpretations often exceeded what the data supported.</a:t>
            </a:r>
          </a:p>
          <a:p>
            <a:endParaRPr lang="en-US" dirty="0"/>
          </a:p>
          <a:p>
            <a:r>
              <a:rPr lang="en-US" dirty="0"/>
              <a:t>Finally came </a:t>
            </a:r>
            <a:r>
              <a:rPr lang="en-US" b="1" dirty="0"/>
              <a:t>Kanzi</a:t>
            </a:r>
            <a:r>
              <a:rPr lang="en-US" dirty="0"/>
              <a:t>, a bonobo taught by Sue Savage-Rumbaugh in the 1980s.</a:t>
            </a:r>
          </a:p>
          <a:p>
            <a:r>
              <a:rPr lang="en-US" dirty="0"/>
              <a:t>Unlike earlier subjects, Kanzi wasn’t drilled—he learned naturally by watching his mother’s lessons.</a:t>
            </a:r>
          </a:p>
          <a:p>
            <a:r>
              <a:rPr lang="en-US" dirty="0"/>
              <a:t>He mastered hundreds of </a:t>
            </a:r>
            <a:r>
              <a:rPr lang="en-US" b="1" dirty="0"/>
              <a:t>lexigrams</a:t>
            </a:r>
            <a:r>
              <a:rPr lang="en-US" dirty="0"/>
              <a:t> (visual symbols) and understood spoken English commands </a:t>
            </a:r>
          </a:p>
          <a:p>
            <a:r>
              <a:rPr lang="en-US" dirty="0"/>
              <a:t>	like “Put the soap in the water” or “Give the dog a hug.”</a:t>
            </a:r>
          </a:p>
          <a:p>
            <a:r>
              <a:rPr lang="en-US" dirty="0"/>
              <a:t>Kanzi could combine known symbols to make creative utterances such as “slow lettuce” for kale or </a:t>
            </a:r>
          </a:p>
          <a:p>
            <a:r>
              <a:rPr lang="en-US" dirty="0"/>
              <a:t>	“apple chase” when running away with another ape’s apple.</a:t>
            </a:r>
          </a:p>
          <a:p>
            <a:endParaRPr lang="en-US" dirty="0"/>
          </a:p>
          <a:p>
            <a:r>
              <a:rPr lang="en-US" dirty="0"/>
              <a:t>Taken together, these studies show that apes can learn symbols, </a:t>
            </a:r>
          </a:p>
          <a:p>
            <a:r>
              <a:rPr lang="en-US" dirty="0"/>
              <a:t>	use them intentionally, and even combine them in limited ways.</a:t>
            </a:r>
          </a:p>
          <a:p>
            <a:r>
              <a:rPr lang="en-US" dirty="0"/>
              <a:t>They demonstrate impressive cognitive and social understanding, far beyond mere conditioning.</a:t>
            </a:r>
          </a:p>
          <a:p>
            <a:r>
              <a:rPr lang="en-US" dirty="0"/>
              <a:t>Yet their communication remains bounded—short, concrete, and heavily dependent on human guidance.</a:t>
            </a:r>
          </a:p>
          <a:p>
            <a:r>
              <a:rPr lang="en-US" dirty="0"/>
              <a:t>The successes of Washoe, Nim, Koko, and Kanzi blur the line between communication and language, </a:t>
            </a:r>
          </a:p>
          <a:p>
            <a:r>
              <a:rPr lang="en-US" dirty="0"/>
              <a:t>	but they also make that boundary visible: apes can learn the edges of our system, but they cannot cross fully into it.</a:t>
            </a:r>
          </a:p>
        </p:txBody>
      </p:sp>
      <p:sp>
        <p:nvSpPr>
          <p:cNvPr id="4" name="Slide Number Placeholder 3">
            <a:extLst>
              <a:ext uri="{FF2B5EF4-FFF2-40B4-BE49-F238E27FC236}">
                <a16:creationId xmlns:a16="http://schemas.microsoft.com/office/drawing/2014/main" id="{D0D6F93E-31EC-079D-A181-BEE9A6E0570F}"/>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94886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B3800-B2E7-C048-20F3-71BFA2B81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54A10-3B1F-2084-A3C7-9F629FE65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33A92-9282-7FEC-A0E5-342D5F53E388}"/>
              </a:ext>
            </a:extLst>
          </p:cNvPr>
          <p:cNvSpPr>
            <a:spLocks noGrp="1"/>
          </p:cNvSpPr>
          <p:nvPr>
            <p:ph type="body" idx="1"/>
          </p:nvPr>
        </p:nvSpPr>
        <p:spPr/>
        <p:txBody>
          <a:bodyPr/>
          <a:lstStyle/>
          <a:p>
            <a:r>
              <a:rPr lang="en-US" dirty="0"/>
              <a:t>The ape language studies showed that our cousins possess much of the groundwork for language</a:t>
            </a:r>
          </a:p>
          <a:p>
            <a:r>
              <a:rPr lang="en-US" dirty="0"/>
              <a:t>	—attention sharing, imitation, and intentional communication.</a:t>
            </a:r>
          </a:p>
          <a:p>
            <a:r>
              <a:rPr lang="en-US" dirty="0"/>
              <a:t>They can learn symbols and understand others’ goals, but their messages remain short, concrete, and bound to the present.</a:t>
            </a:r>
          </a:p>
          <a:p>
            <a:r>
              <a:rPr lang="en-US" dirty="0"/>
              <a:t>What seems to be missing is not intelligence, but a certain kind of </a:t>
            </a:r>
            <a:r>
              <a:rPr lang="en-US" i="1" dirty="0"/>
              <a:t>representational flexibility</a:t>
            </a:r>
          </a:p>
          <a:p>
            <a:r>
              <a:rPr lang="en-US" i="1" dirty="0"/>
              <a:t>	</a:t>
            </a:r>
            <a:r>
              <a:rPr lang="en-US" dirty="0"/>
              <a:t>—the ability to treat ideas as stand-ins that can be freely swapped and recombined.</a:t>
            </a:r>
          </a:p>
          <a:p>
            <a:r>
              <a:rPr lang="en-US" dirty="0"/>
              <a:t>That flexibility may have originated in the primate capacity for mental simulation.</a:t>
            </a:r>
          </a:p>
          <a:p>
            <a:endParaRPr lang="en-US" dirty="0"/>
          </a:p>
          <a:p>
            <a:r>
              <a:rPr lang="en-US" dirty="0"/>
              <a:t>As we discussed last week, primate brains are powerful simulators.</a:t>
            </a:r>
          </a:p>
          <a:p>
            <a:r>
              <a:rPr lang="en-US" dirty="0"/>
              <a:t>They can imagine actions before performing them and model the likely responses of others.</a:t>
            </a:r>
          </a:p>
          <a:p>
            <a:r>
              <a:rPr lang="en-US" dirty="0"/>
              <a:t>Doing this requires treating the “self” and “other” as interchangeable within an internal scene: </a:t>
            </a:r>
          </a:p>
          <a:p>
            <a:r>
              <a:rPr lang="en-US" dirty="0"/>
              <a:t>	a kind of role substitution that already resembles using variables in a symbolic system.</a:t>
            </a:r>
          </a:p>
          <a:p>
            <a:r>
              <a:rPr lang="en-US" dirty="0"/>
              <a:t>In other words, primates can manipulate models of minds and behaviors, </a:t>
            </a:r>
          </a:p>
          <a:p>
            <a:r>
              <a:rPr lang="en-US" dirty="0"/>
              <a:t>	but humans extended that trick to manipulate </a:t>
            </a:r>
            <a:r>
              <a:rPr lang="en-US" i="1" dirty="0"/>
              <a:t>symbols</a:t>
            </a:r>
            <a:r>
              <a:rPr lang="en-US" dirty="0"/>
              <a:t> themselves.</a:t>
            </a:r>
          </a:p>
          <a:p>
            <a:endParaRPr lang="en-US" dirty="0"/>
          </a:p>
          <a:p>
            <a:r>
              <a:rPr lang="en-US" dirty="0"/>
              <a:t>Once a brain could swap self and other, it could also substitute present and future, real and imagined.</a:t>
            </a:r>
          </a:p>
          <a:p>
            <a:r>
              <a:rPr lang="en-US" dirty="0"/>
              <a:t>That opened the door to narrative thought—replaying past events, planning future ones, </a:t>
            </a:r>
          </a:p>
          <a:p>
            <a:r>
              <a:rPr lang="en-US" dirty="0"/>
              <a:t>	and embedding these imagined selves into shared social stories.</a:t>
            </a:r>
          </a:p>
          <a:p>
            <a:r>
              <a:rPr lang="en-US" dirty="0"/>
              <a:t>The mental grammar of simulation may have been the scaffolding on which linguistic grammar later formed.</a:t>
            </a:r>
          </a:p>
          <a:p>
            <a:r>
              <a:rPr lang="en-US" dirty="0"/>
              <a:t>Language then externalized those inner role-swapping structures, turning private imagination into public communication.</a:t>
            </a:r>
          </a:p>
          <a:p>
            <a:endParaRPr lang="en-US" dirty="0"/>
          </a:p>
          <a:p>
            <a:r>
              <a:rPr lang="en-US" dirty="0"/>
              <a:t>So the difference between apes and humans may not be the sudden invention of symbols from nothing.</a:t>
            </a:r>
          </a:p>
          <a:p>
            <a:r>
              <a:rPr lang="en-US" dirty="0"/>
              <a:t>It may lie in the amplification of a preexisting ability to simulate, substitute, </a:t>
            </a:r>
          </a:p>
          <a:p>
            <a:r>
              <a:rPr lang="en-US" dirty="0"/>
              <a:t>	and generalize across roles and times.</a:t>
            </a:r>
          </a:p>
          <a:p>
            <a:r>
              <a:rPr lang="en-US" dirty="0"/>
              <a:t>Once that flexible representational system combined with shared attention and teaching, </a:t>
            </a:r>
          </a:p>
          <a:p>
            <a:r>
              <a:rPr lang="en-US" dirty="0"/>
              <a:t>	the path toward symbolic language was open.</a:t>
            </a:r>
          </a:p>
          <a:p>
            <a:r>
              <a:rPr lang="en-US" dirty="0"/>
              <a:t>Human speech may therefore be the audible form of a deeper cognitive leap: </a:t>
            </a:r>
          </a:p>
          <a:p>
            <a:r>
              <a:rPr lang="en-US" dirty="0"/>
              <a:t>	a mind that could already imagine itself—and others—in multiple versions and times.</a:t>
            </a:r>
          </a:p>
        </p:txBody>
      </p:sp>
      <p:sp>
        <p:nvSpPr>
          <p:cNvPr id="4" name="Slide Number Placeholder 3">
            <a:extLst>
              <a:ext uri="{FF2B5EF4-FFF2-40B4-BE49-F238E27FC236}">
                <a16:creationId xmlns:a16="http://schemas.microsoft.com/office/drawing/2014/main" id="{075F0BE7-3871-6278-CA4E-49D68BE41DC4}"/>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7189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C981-1A70-47A3-B17C-093F94951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4B2FF-7901-7BB9-DF83-45C00735B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FA088-9C6E-C45C-6567-660622A2C0F1}"/>
              </a:ext>
            </a:extLst>
          </p:cNvPr>
          <p:cNvSpPr>
            <a:spLocks noGrp="1"/>
          </p:cNvSpPr>
          <p:nvPr>
            <p:ph type="body" idx="1"/>
          </p:nvPr>
        </p:nvSpPr>
        <p:spPr/>
        <p:txBody>
          <a:bodyPr/>
          <a:lstStyle/>
          <a:p>
            <a:r>
              <a:rPr lang="en-US" dirty="0"/>
              <a:t>In the last module we saw that primates differ from other mammals in their ability to </a:t>
            </a:r>
            <a:r>
              <a:rPr lang="en-US" i="1" dirty="0"/>
              <a:t>simulate</a:t>
            </a:r>
          </a:p>
          <a:p>
            <a:r>
              <a:rPr lang="en-US" i="1" dirty="0"/>
              <a:t>	</a:t>
            </a:r>
            <a:r>
              <a:rPr lang="en-US" dirty="0"/>
              <a:t>—to imagine actions, outcomes, and even the inner states of others.</a:t>
            </a:r>
          </a:p>
          <a:p>
            <a:r>
              <a:rPr lang="en-US" dirty="0"/>
              <a:t>They can mentally rehearse a behavior before doing it, or predict what a rival might do next.</a:t>
            </a:r>
          </a:p>
          <a:p>
            <a:r>
              <a:rPr lang="en-US" dirty="0"/>
              <a:t>This capacity for inner modeling is what makes primate social life so strategic, </a:t>
            </a:r>
          </a:p>
          <a:p>
            <a:r>
              <a:rPr lang="en-US" dirty="0"/>
              <a:t>	but it also laid the cognitive groundwork for language.</a:t>
            </a:r>
          </a:p>
          <a:p>
            <a:r>
              <a:rPr lang="en-US" dirty="0"/>
              <a:t>It introduced minds that could represent reality, not just react to it.</a:t>
            </a:r>
          </a:p>
          <a:p>
            <a:endParaRPr lang="en-US" dirty="0"/>
          </a:p>
          <a:p>
            <a:r>
              <a:rPr lang="en-US" dirty="0"/>
              <a:t>To simulate another’s behavior, a primate must temporarily substitute that individual for itself in the mental model</a:t>
            </a:r>
          </a:p>
          <a:p>
            <a:r>
              <a:rPr lang="en-US" dirty="0"/>
              <a:t>	—an act of representational flexibility.</a:t>
            </a:r>
          </a:p>
          <a:p>
            <a:r>
              <a:rPr lang="en-US" dirty="0"/>
              <a:t>It must treat “self” and “other” as interchangeable roles within the same internal schema.</a:t>
            </a:r>
          </a:p>
          <a:p>
            <a:r>
              <a:rPr lang="en-US" dirty="0"/>
              <a:t>That swapping ability is a small but crucial step toward </a:t>
            </a:r>
            <a:r>
              <a:rPr lang="en-US" i="1" dirty="0"/>
              <a:t>symbolic representation</a:t>
            </a:r>
            <a:r>
              <a:rPr lang="en-US" dirty="0"/>
              <a:t>: </a:t>
            </a:r>
          </a:p>
          <a:p>
            <a:r>
              <a:rPr lang="en-US" dirty="0"/>
              <a:t>	a system in which tokens stand for things that are not themselves.</a:t>
            </a:r>
          </a:p>
          <a:p>
            <a:r>
              <a:rPr lang="en-US" dirty="0"/>
              <a:t>Once the mind could swap variables inside its own simulations, </a:t>
            </a:r>
          </a:p>
          <a:p>
            <a:r>
              <a:rPr lang="en-US" dirty="0"/>
              <a:t>	it wasn’t a huge leap to swap sounds or gestures for those same internal roles.</a:t>
            </a:r>
            <a:br>
              <a:rPr lang="en-US" dirty="0"/>
            </a:br>
            <a:endParaRPr lang="en-US" dirty="0"/>
          </a:p>
          <a:p>
            <a:r>
              <a:rPr lang="en-US" dirty="0"/>
              <a:t>This flexibility also opened the door to thinking across time.</a:t>
            </a:r>
          </a:p>
          <a:p>
            <a:r>
              <a:rPr lang="en-US" dirty="0"/>
              <a:t>If the self can be replaced with the past self, or an imagined future one, </a:t>
            </a:r>
          </a:p>
          <a:p>
            <a:r>
              <a:rPr lang="en-US" dirty="0"/>
              <a:t>	then the simulation can represent “what I did yesterday” or “what I will do tomorrow.”</a:t>
            </a:r>
          </a:p>
          <a:p>
            <a:r>
              <a:rPr lang="en-US" dirty="0"/>
              <a:t>That temporal displacement mirrors what language later achieves through tense and narrative</a:t>
            </a:r>
          </a:p>
          <a:p>
            <a:r>
              <a:rPr lang="en-US" dirty="0"/>
              <a:t>	—the grammar of imagination already forming in the mind’s theater.</a:t>
            </a:r>
          </a:p>
          <a:p>
            <a:r>
              <a:rPr lang="en-US" dirty="0"/>
              <a:t>Language, in this sense, may have evolved as an </a:t>
            </a:r>
            <a:r>
              <a:rPr lang="en-US" i="1" dirty="0"/>
              <a:t>externalization</a:t>
            </a:r>
            <a:r>
              <a:rPr lang="en-US" dirty="0"/>
              <a:t> of these inner variable-based models.</a:t>
            </a:r>
          </a:p>
          <a:p>
            <a:endParaRPr lang="en-US" dirty="0"/>
          </a:p>
          <a:p>
            <a:r>
              <a:rPr lang="en-US" dirty="0"/>
              <a:t>So when we ask what makes human communication different, it may not be just the invention of words and syntax.</a:t>
            </a:r>
          </a:p>
          <a:p>
            <a:r>
              <a:rPr lang="en-US" dirty="0"/>
              <a:t>It could be the refinement of a mental architecture that was already symbolic in spirit</a:t>
            </a:r>
          </a:p>
          <a:p>
            <a:r>
              <a:rPr lang="en-US" dirty="0"/>
              <a:t>	—a brain that could represent roles, swap elements, and project them across contexts.</a:t>
            </a:r>
          </a:p>
          <a:p>
            <a:r>
              <a:rPr lang="en-US" dirty="0"/>
              <a:t>The labels and grammar of language might simply be the public expression of a capacity that began as silent simulation.</a:t>
            </a:r>
          </a:p>
          <a:p>
            <a:r>
              <a:rPr lang="en-US" dirty="0"/>
              <a:t>This continuity helps explain why language feels natural to us: </a:t>
            </a:r>
          </a:p>
          <a:p>
            <a:r>
              <a:rPr lang="en-US" dirty="0"/>
              <a:t>	it is built from the same mental machinery we already use to imagine, empathize, and plan.</a:t>
            </a:r>
          </a:p>
        </p:txBody>
      </p:sp>
      <p:sp>
        <p:nvSpPr>
          <p:cNvPr id="4" name="Slide Number Placeholder 3">
            <a:extLst>
              <a:ext uri="{FF2B5EF4-FFF2-40B4-BE49-F238E27FC236}">
                <a16:creationId xmlns:a16="http://schemas.microsoft.com/office/drawing/2014/main" id="{D659A242-C417-7165-E150-C8F6936EBEAF}"/>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2254510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6FE0C-A706-B8CA-8358-C9F65A22E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BE805-32CD-5B0A-5A01-42B44F792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F9B37-D8DB-D52A-AB00-53713F7950C4}"/>
              </a:ext>
            </a:extLst>
          </p:cNvPr>
          <p:cNvSpPr>
            <a:spLocks noGrp="1"/>
          </p:cNvSpPr>
          <p:nvPr>
            <p:ph type="body" idx="1"/>
          </p:nvPr>
        </p:nvSpPr>
        <p:spPr/>
        <p:txBody>
          <a:bodyPr/>
          <a:lstStyle/>
          <a:p>
            <a:r>
              <a:rPr lang="en-US" dirty="0"/>
              <a:t>We’ve now sketched out what language is,</a:t>
            </a:r>
          </a:p>
          <a:p>
            <a:r>
              <a:rPr lang="en-US" dirty="0"/>
              <a:t>and how human language differs from other forms of communication.</a:t>
            </a:r>
          </a:p>
          <a:p>
            <a:r>
              <a:rPr lang="en-US" dirty="0"/>
              <a:t>Next come the evolutionary questions:</a:t>
            </a:r>
          </a:p>
          <a:p>
            <a:r>
              <a:rPr lang="en-US" dirty="0"/>
              <a:t>When, how, and why did language evolve?</a:t>
            </a:r>
            <a:br>
              <a:rPr lang="en-US" dirty="0"/>
            </a:br>
            <a:endParaRPr lang="en-US" dirty="0"/>
          </a:p>
          <a:p>
            <a:r>
              <a:rPr lang="en-US" dirty="0"/>
              <a:t>Let’s begin with </a:t>
            </a:r>
            <a:r>
              <a:rPr lang="en-US" b="1" dirty="0"/>
              <a:t>where and when</a:t>
            </a:r>
            <a:r>
              <a:rPr lang="en-US" dirty="0"/>
              <a:t>.</a:t>
            </a:r>
          </a:p>
          <a:p>
            <a:r>
              <a:rPr lang="en-US" dirty="0"/>
              <a:t>Pinpointing the origin of language is one of the hardest problems in science.</a:t>
            </a:r>
          </a:p>
          <a:p>
            <a:r>
              <a:rPr lang="en-US" dirty="0"/>
              <a:t>Words and grammar leave no fossils, and the soft tissues needed for speech don’t preserve.</a:t>
            </a:r>
          </a:p>
          <a:p>
            <a:r>
              <a:rPr lang="en-US" dirty="0"/>
              <a:t>All we have are indirect clues—from skulls, tools, artifacts, and the genes and brains of their descendants.</a:t>
            </a:r>
          </a:p>
          <a:p>
            <a:r>
              <a:rPr lang="en-US" dirty="0"/>
              <a:t>Even so, these clues allow us to sketch a plausible story of </a:t>
            </a:r>
            <a:r>
              <a:rPr lang="en-US" i="1" dirty="0"/>
              <a:t>where</a:t>
            </a:r>
            <a:r>
              <a:rPr lang="en-US" dirty="0"/>
              <a:t> and </a:t>
            </a:r>
            <a:r>
              <a:rPr lang="en-US" i="1" dirty="0"/>
              <a:t>when</a:t>
            </a:r>
            <a:r>
              <a:rPr lang="en-US" dirty="0"/>
              <a:t> language took shape.</a:t>
            </a:r>
          </a:p>
          <a:p>
            <a:endParaRPr lang="en-US" dirty="0"/>
          </a:p>
          <a:p>
            <a:r>
              <a:rPr lang="en-US" dirty="0"/>
              <a:t>Some researchers place its beginnings deep in our lineage,</a:t>
            </a:r>
          </a:p>
          <a:p>
            <a:r>
              <a:rPr lang="en-US" dirty="0"/>
              <a:t>with </a:t>
            </a:r>
            <a:r>
              <a:rPr lang="en-US" b="1" dirty="0"/>
              <a:t>Homo erectus</a:t>
            </a:r>
            <a:r>
              <a:rPr lang="en-US" dirty="0"/>
              <a:t>, nearly two million years ago.</a:t>
            </a:r>
          </a:p>
          <a:p>
            <a:r>
              <a:rPr lang="en-US" dirty="0"/>
              <a:t>They point to larger brains, cooperative hunting, and long childhoods</a:t>
            </a:r>
          </a:p>
          <a:p>
            <a:r>
              <a:rPr lang="en-US" dirty="0"/>
              <a:t>as evidence that complex communication was already emerging in Africa.</a:t>
            </a:r>
          </a:p>
          <a:p>
            <a:r>
              <a:rPr lang="en-US" dirty="0"/>
              <a:t>Others argue for a much later origin, around 100–200 thousand years ago,</a:t>
            </a:r>
          </a:p>
          <a:p>
            <a:r>
              <a:rPr lang="en-US" dirty="0"/>
              <a:t>when </a:t>
            </a:r>
            <a:r>
              <a:rPr lang="en-US" b="1" dirty="0"/>
              <a:t>Homo sapiens</a:t>
            </a:r>
            <a:r>
              <a:rPr lang="en-US" dirty="0"/>
              <a:t> developed symbolic art, ornaments, and ritual behavior.</a:t>
            </a:r>
          </a:p>
          <a:p>
            <a:r>
              <a:rPr lang="en-US" dirty="0"/>
              <a:t>Still others see multiple stages—gesture, proto-speech,</a:t>
            </a:r>
          </a:p>
          <a:p>
            <a:r>
              <a:rPr lang="en-US" dirty="0"/>
              <a:t>and full syntax unfolding gradually across species and continents.</a:t>
            </a:r>
          </a:p>
          <a:p>
            <a:endParaRPr lang="en-US" dirty="0"/>
          </a:p>
          <a:p>
            <a:r>
              <a:rPr lang="en-US" dirty="0"/>
              <a:t>Anatomical evidence gives a few anchor points.</a:t>
            </a:r>
          </a:p>
          <a:p>
            <a:r>
              <a:rPr lang="en-US" dirty="0"/>
              <a:t>The position of the larynx and the size of the hypoglossal canal </a:t>
            </a:r>
          </a:p>
          <a:p>
            <a:r>
              <a:rPr lang="en-US" dirty="0"/>
              <a:t>	suggest that by at least 400,000 years ago,</a:t>
            </a:r>
          </a:p>
          <a:p>
            <a:r>
              <a:rPr lang="en-US" dirty="0"/>
              <a:t>our ancestors could control breath and articulation much like we do.</a:t>
            </a:r>
          </a:p>
          <a:p>
            <a:r>
              <a:rPr lang="en-US" dirty="0"/>
              <a:t>Meanwhile, genetic evidence—especially changes in the </a:t>
            </a:r>
            <a:r>
              <a:rPr lang="en-US" b="1" dirty="0"/>
              <a:t>FOXP2</a:t>
            </a:r>
            <a:r>
              <a:rPr lang="en-US" dirty="0"/>
              <a:t> gene—</a:t>
            </a:r>
          </a:p>
          <a:p>
            <a:r>
              <a:rPr lang="en-US" dirty="0"/>
              <a:t>shows that neural circuits for vocal learning were evolving before modern humans appeared.</a:t>
            </a:r>
          </a:p>
          <a:p>
            <a:r>
              <a:rPr lang="en-US" dirty="0"/>
              <a:t>Taken together, these signs point to a long, gradual transition rather than a single invention.</a:t>
            </a:r>
          </a:p>
          <a:p>
            <a:endParaRPr lang="en-US" dirty="0"/>
          </a:p>
          <a:p>
            <a:r>
              <a:rPr lang="en-US" dirty="0"/>
              <a:t>Language likely emerged through </a:t>
            </a:r>
            <a:r>
              <a:rPr lang="en-US" b="1" dirty="0"/>
              <a:t>cumulative refinement</a:t>
            </a:r>
          </a:p>
          <a:p>
            <a:r>
              <a:rPr lang="en-US" b="1" dirty="0"/>
              <a:t>	</a:t>
            </a:r>
            <a:r>
              <a:rPr lang="en-US" dirty="0"/>
              <a:t>—a process of biological and cultural feedback.</a:t>
            </a:r>
          </a:p>
          <a:p>
            <a:r>
              <a:rPr lang="en-US" dirty="0"/>
              <a:t>Early gestures and vocal calls expanded into proto-language,</a:t>
            </a:r>
          </a:p>
          <a:p>
            <a:r>
              <a:rPr lang="en-US" dirty="0"/>
              <a:t>and later into speech systems rich enough for teaching, storytelling, and shared imagination.</a:t>
            </a:r>
          </a:p>
          <a:p>
            <a:r>
              <a:rPr lang="en-US" dirty="0"/>
              <a:t>By the time of </a:t>
            </a:r>
            <a:r>
              <a:rPr lang="en-US" b="1" dirty="0"/>
              <a:t>Homo sapiens</a:t>
            </a:r>
            <a:r>
              <a:rPr lang="en-US" dirty="0"/>
              <a:t>, language was fully integrated into social life,</a:t>
            </a:r>
          </a:p>
          <a:p>
            <a:r>
              <a:rPr lang="en-US" dirty="0"/>
              <a:t>shaping the minds that shaped it in return.</a:t>
            </a:r>
          </a:p>
          <a:p>
            <a:r>
              <a:rPr lang="en-US" dirty="0"/>
              <a:t>Next, we’ll turn to the question of </a:t>
            </a:r>
            <a:r>
              <a:rPr lang="en-US" i="1" dirty="0"/>
              <a:t>why</a:t>
            </a:r>
            <a:r>
              <a:rPr lang="en-US" dirty="0"/>
              <a:t> that new system was so adaptive once it arrived.</a:t>
            </a:r>
          </a:p>
        </p:txBody>
      </p:sp>
      <p:sp>
        <p:nvSpPr>
          <p:cNvPr id="4" name="Slide Number Placeholder 3">
            <a:extLst>
              <a:ext uri="{FF2B5EF4-FFF2-40B4-BE49-F238E27FC236}">
                <a16:creationId xmlns:a16="http://schemas.microsoft.com/office/drawing/2014/main" id="{5EB21743-C6EB-9222-5542-F3BAEBC3B020}"/>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285267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6EF51-1531-7396-B43C-158772E2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865AC-0CC3-0173-2615-4EEA8E8CF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21F74-50C2-5D31-332B-AEA31B4B5AE0}"/>
              </a:ext>
            </a:extLst>
          </p:cNvPr>
          <p:cNvSpPr>
            <a:spLocks noGrp="1"/>
          </p:cNvSpPr>
          <p:nvPr>
            <p:ph type="body" idx="1"/>
          </p:nvPr>
        </p:nvSpPr>
        <p:spPr/>
        <p:txBody>
          <a:bodyPr/>
          <a:lstStyle/>
          <a:p>
            <a:r>
              <a:rPr lang="en-US" dirty="0"/>
              <a:t>Even after decades of study, there is no single agreed-upon story for </a:t>
            </a:r>
            <a:r>
              <a:rPr lang="en-US" b="1" dirty="0"/>
              <a:t>how language emerged</a:t>
            </a:r>
            <a:r>
              <a:rPr lang="en-US" dirty="0"/>
              <a:t>.</a:t>
            </a:r>
          </a:p>
          <a:p>
            <a:r>
              <a:rPr lang="en-US" dirty="0"/>
              <a:t>Fossil and archaeological evidence are indirect, and speech itself leaves no trace.</a:t>
            </a:r>
          </a:p>
          <a:p>
            <a:r>
              <a:rPr lang="en-US" dirty="0"/>
              <a:t>Researchers instead look to the capacities that must have come together—</a:t>
            </a:r>
          </a:p>
          <a:p>
            <a:r>
              <a:rPr lang="en-US" dirty="0"/>
              <a:t>motor control, social learning, vocal imitation, and symbolic thought.</a:t>
            </a:r>
          </a:p>
          <a:p>
            <a:r>
              <a:rPr lang="en-US" dirty="0"/>
              <a:t>Each hypothesis highlights a different pathway by which those ingredients may have converged.</a:t>
            </a:r>
          </a:p>
          <a:p>
            <a:endParaRPr lang="en-US" dirty="0"/>
          </a:p>
          <a:p>
            <a:r>
              <a:rPr lang="en-US" dirty="0"/>
              <a:t>One long-standing view is the </a:t>
            </a:r>
            <a:r>
              <a:rPr lang="en-US" b="1" dirty="0"/>
              <a:t>gesture-first hypothesis</a:t>
            </a:r>
            <a:r>
              <a:rPr lang="en-US" dirty="0"/>
              <a:t>.</a:t>
            </a:r>
          </a:p>
          <a:p>
            <a:r>
              <a:rPr lang="en-US" dirty="0"/>
              <a:t>It proposes that early humans relied on hand signs and facial expressions long before vocal speech.</a:t>
            </a:r>
          </a:p>
          <a:p>
            <a:r>
              <a:rPr lang="en-US" dirty="0"/>
              <a:t>Gestures are visible, flexible, and still woven into conversation today,</a:t>
            </a:r>
          </a:p>
          <a:p>
            <a:r>
              <a:rPr lang="en-US" dirty="0"/>
              <a:t>suggesting that language began as a visual-motor system before shifting to sound.</a:t>
            </a:r>
          </a:p>
          <a:p>
            <a:r>
              <a:rPr lang="en-US" dirty="0"/>
              <a:t>Overlap between brain regions for manual action and speech supports this continuity.</a:t>
            </a:r>
          </a:p>
          <a:p>
            <a:endParaRPr lang="en-US" dirty="0"/>
          </a:p>
          <a:p>
            <a:r>
              <a:rPr lang="en-US" dirty="0"/>
              <a:t>Another account sees language as an </a:t>
            </a:r>
            <a:r>
              <a:rPr lang="en-US" b="1" dirty="0"/>
              <a:t>exaptation</a:t>
            </a:r>
            <a:r>
              <a:rPr lang="en-US" dirty="0"/>
              <a:t>—a by-product of expanding intelligence.</a:t>
            </a:r>
          </a:p>
          <a:p>
            <a:r>
              <a:rPr lang="en-US" dirty="0"/>
              <a:t>In this view, internal representational systems evolved first, allowing structured thought and planning.</a:t>
            </a:r>
          </a:p>
          <a:p>
            <a:r>
              <a:rPr lang="en-US" dirty="0"/>
              <a:t>Speech then arose as a way to externalize these mental hierarchies for teaching and coordination.</a:t>
            </a:r>
          </a:p>
          <a:p>
            <a:r>
              <a:rPr lang="en-US" dirty="0"/>
              <a:t>This perspective, often linked to Chomsky, </a:t>
            </a:r>
          </a:p>
          <a:p>
            <a:r>
              <a:rPr lang="en-US" dirty="0"/>
              <a:t>	treats language as a cognitive architecture that predated its communicative use.</a:t>
            </a:r>
          </a:p>
          <a:p>
            <a:endParaRPr lang="en-US" dirty="0"/>
          </a:p>
          <a:p>
            <a:r>
              <a:rPr lang="en-US" dirty="0"/>
              <a:t>A third proposal emphasizes </a:t>
            </a:r>
            <a:r>
              <a:rPr lang="en-US" b="1" dirty="0"/>
              <a:t>vocal learning</a:t>
            </a:r>
            <a:r>
              <a:rPr lang="en-US" dirty="0"/>
              <a:t> and </a:t>
            </a:r>
            <a:r>
              <a:rPr lang="en-US" b="1" dirty="0"/>
              <a:t>neural coevolution</a:t>
            </a:r>
            <a:r>
              <a:rPr lang="en-US" dirty="0"/>
              <a:t>.</a:t>
            </a:r>
          </a:p>
          <a:p>
            <a:r>
              <a:rPr lang="en-US" dirty="0"/>
              <a:t>As breath control, fine motor timing, and auditory feedback improved,</a:t>
            </a:r>
          </a:p>
          <a:p>
            <a:r>
              <a:rPr lang="en-US" dirty="0"/>
              <a:t>early hominins may have gradually shaped their vocalizations into structured signals.</a:t>
            </a:r>
          </a:p>
          <a:p>
            <a:r>
              <a:rPr lang="en-US" dirty="0"/>
              <a:t>This process could have piggybacked on musical or emotional expression—</a:t>
            </a:r>
          </a:p>
          <a:p>
            <a:r>
              <a:rPr lang="en-US" dirty="0"/>
              <a:t>systems already tuned for rhythm, imitation, and shared affect.</a:t>
            </a:r>
          </a:p>
          <a:p>
            <a:endParaRPr lang="en-US" dirty="0"/>
          </a:p>
          <a:p>
            <a:r>
              <a:rPr lang="en-US" dirty="0"/>
              <a:t>Finally, </a:t>
            </a:r>
            <a:r>
              <a:rPr lang="en-US" b="1" dirty="0"/>
              <a:t>cultural evolution</a:t>
            </a:r>
            <a:r>
              <a:rPr lang="en-US" dirty="0"/>
              <a:t> may have been the key driver tying these elements together.</a:t>
            </a:r>
          </a:p>
          <a:p>
            <a:r>
              <a:rPr lang="en-US" dirty="0"/>
              <a:t>Once a rudimentary communication system appeared, social learning could refine and elaborate it.</a:t>
            </a:r>
          </a:p>
          <a:p>
            <a:r>
              <a:rPr lang="en-US" dirty="0"/>
              <a:t>Words, conventions, and grammar would accumulate across generations,</a:t>
            </a:r>
          </a:p>
          <a:p>
            <a:r>
              <a:rPr lang="en-US" dirty="0"/>
              <a:t>gradually reshaping both behavior and brain through feedback.</a:t>
            </a:r>
          </a:p>
          <a:p>
            <a:r>
              <a:rPr lang="en-US" dirty="0"/>
              <a:t>In this view, language was not a single adaptation but a complex self-organizing process—</a:t>
            </a:r>
          </a:p>
          <a:p>
            <a:r>
              <a:rPr lang="en-US" dirty="0"/>
              <a:t>	a coevolution of gesture, voice, thought, and culture.</a:t>
            </a:r>
          </a:p>
        </p:txBody>
      </p:sp>
      <p:sp>
        <p:nvSpPr>
          <p:cNvPr id="4" name="Slide Number Placeholder 3">
            <a:extLst>
              <a:ext uri="{FF2B5EF4-FFF2-40B4-BE49-F238E27FC236}">
                <a16:creationId xmlns:a16="http://schemas.microsoft.com/office/drawing/2014/main" id="{5DBED044-4DA4-A27C-A223-993D20EB79F0}"/>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005803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0B103-B81E-2699-DA6A-346DCD13A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0A6C7-E495-4456-377C-D38B9DACD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8DF48-CA5A-256B-7F7B-0DC939E064B0}"/>
              </a:ext>
            </a:extLst>
          </p:cNvPr>
          <p:cNvSpPr>
            <a:spLocks noGrp="1"/>
          </p:cNvSpPr>
          <p:nvPr>
            <p:ph type="body" idx="1"/>
          </p:nvPr>
        </p:nvSpPr>
        <p:spPr/>
        <p:txBody>
          <a:bodyPr/>
          <a:lstStyle/>
          <a:p>
            <a:r>
              <a:rPr lang="en-US" dirty="0"/>
              <a:t>Now, </a:t>
            </a:r>
            <a:r>
              <a:rPr lang="en-US" i="1" dirty="0"/>
              <a:t>why</a:t>
            </a:r>
            <a:r>
              <a:rPr lang="en-US" dirty="0"/>
              <a:t> did language evolve?</a:t>
            </a:r>
          </a:p>
          <a:p>
            <a:endParaRPr lang="en-US" dirty="0"/>
          </a:p>
          <a:p>
            <a:r>
              <a:rPr lang="en-US" dirty="0"/>
              <a:t>From an evolutionary perspective, language is a mystery.</a:t>
            </a:r>
          </a:p>
          <a:p>
            <a:r>
              <a:rPr lang="en-US" dirty="0"/>
              <a:t>It takes large brains, long learning periods, and constant use, </a:t>
            </a:r>
          </a:p>
          <a:p>
            <a:r>
              <a:rPr lang="en-US" dirty="0"/>
              <a:t>	yet it often helps the listener more than the speaker.</a:t>
            </a:r>
          </a:p>
          <a:p>
            <a:r>
              <a:rPr lang="en-US" dirty="0"/>
              <a:t>When one person warns of danger, shares food locations, or teaches a skill, everyone else gains information at little cost.</a:t>
            </a:r>
          </a:p>
          <a:p>
            <a:r>
              <a:rPr lang="en-US" dirty="0"/>
              <a:t>In theory, selfish individuals could simply listen without contributing</a:t>
            </a:r>
          </a:p>
          <a:p>
            <a:r>
              <a:rPr lang="en-US" dirty="0"/>
              <a:t>	—so why didn’t such free riders make language collapse?</a:t>
            </a:r>
          </a:p>
          <a:p>
            <a:endParaRPr lang="en-US" dirty="0"/>
          </a:p>
          <a:p>
            <a:r>
              <a:rPr lang="en-US" dirty="0"/>
              <a:t>This puzzle is sometimes called </a:t>
            </a:r>
            <a:r>
              <a:rPr lang="en-US" b="1" dirty="0"/>
              <a:t>the paradox of language</a:t>
            </a:r>
            <a:r>
              <a:rPr lang="en-US" dirty="0"/>
              <a:t>:</a:t>
            </a:r>
          </a:p>
          <a:p>
            <a:r>
              <a:rPr lang="en-US" dirty="0"/>
              <a:t>How could a system based on cooperation survive natural selection, </a:t>
            </a:r>
          </a:p>
          <a:p>
            <a:r>
              <a:rPr lang="en-US" dirty="0"/>
              <a:t>	which usually rewards individual advantage?</a:t>
            </a:r>
          </a:p>
          <a:p>
            <a:r>
              <a:rPr lang="en-US" dirty="0"/>
              <a:t>If communication were purely self-serving, we’d expect signals to be manipulative or deceptive, </a:t>
            </a:r>
          </a:p>
          <a:p>
            <a:r>
              <a:rPr lang="en-US" dirty="0"/>
              <a:t>	not truthful and prosocial as human language often is.</a:t>
            </a:r>
          </a:p>
          <a:p>
            <a:r>
              <a:rPr lang="en-US" dirty="0"/>
              <a:t>Something about our social or cognitive environment must have made honesty, sharing, </a:t>
            </a:r>
          </a:p>
          <a:p>
            <a:r>
              <a:rPr lang="en-US" dirty="0"/>
              <a:t>	and teaching worth the effort.</a:t>
            </a:r>
          </a:p>
          <a:p>
            <a:endParaRPr lang="en-US" dirty="0"/>
          </a:p>
          <a:p>
            <a:r>
              <a:rPr lang="en-US" dirty="0"/>
              <a:t>Understanding </a:t>
            </a:r>
            <a:r>
              <a:rPr lang="en-US" i="1" dirty="0"/>
              <a:t>why</a:t>
            </a:r>
            <a:r>
              <a:rPr lang="en-US" dirty="0"/>
              <a:t> language evolved means identifying what kinds of pressures made talking adaptive.</a:t>
            </a:r>
          </a:p>
          <a:p>
            <a:r>
              <a:rPr lang="en-US" dirty="0"/>
              <a:t>Was it to maintain social bonds? To share knowledge? </a:t>
            </a:r>
          </a:p>
          <a:p>
            <a:r>
              <a:rPr lang="en-US" dirty="0"/>
              <a:t>	To attract allies or mates?</a:t>
            </a:r>
          </a:p>
          <a:p>
            <a:r>
              <a:rPr lang="en-US" dirty="0"/>
              <a:t>Each of these possibilities implies a different pathway by which words became woven into human survival.</a:t>
            </a:r>
          </a:p>
          <a:p>
            <a:r>
              <a:rPr lang="en-US" dirty="0"/>
              <a:t>The next few slides will explore these competing hypotheses </a:t>
            </a:r>
          </a:p>
          <a:p>
            <a:r>
              <a:rPr lang="en-US" dirty="0"/>
              <a:t>	and the mechanisms that may have stabilized cooperative communication.</a:t>
            </a:r>
          </a:p>
        </p:txBody>
      </p:sp>
      <p:sp>
        <p:nvSpPr>
          <p:cNvPr id="4" name="Slide Number Placeholder 3">
            <a:extLst>
              <a:ext uri="{FF2B5EF4-FFF2-40B4-BE49-F238E27FC236}">
                <a16:creationId xmlns:a16="http://schemas.microsoft.com/office/drawing/2014/main" id="{A79BB300-140E-64F4-55BB-8B59AB80839F}"/>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1451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6D06-4DC2-55D4-2DA5-17AD8C52C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FAB26-DF50-35FD-D858-1F832D173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1123B-7836-8BD4-A1EC-E808049E2C5D}"/>
              </a:ext>
            </a:extLst>
          </p:cNvPr>
          <p:cNvSpPr>
            <a:spLocks noGrp="1"/>
          </p:cNvSpPr>
          <p:nvPr>
            <p:ph type="body" idx="1"/>
          </p:nvPr>
        </p:nvSpPr>
        <p:spPr/>
        <p:txBody>
          <a:bodyPr/>
          <a:lstStyle/>
          <a:p>
            <a:r>
              <a:rPr lang="en-US" dirty="0"/>
              <a:t>The advantages of language were broad and compounding.</a:t>
            </a:r>
          </a:p>
          <a:p>
            <a:r>
              <a:rPr lang="en-US" dirty="0"/>
              <a:t>It transformed how early humans survived, learned, and lived together.</a:t>
            </a:r>
          </a:p>
          <a:p>
            <a:r>
              <a:rPr lang="en-US" dirty="0"/>
              <a:t>Talking didn’t just make communication faster—it changed what could be communicated at all.</a:t>
            </a:r>
          </a:p>
          <a:p>
            <a:r>
              <a:rPr lang="en-US" dirty="0"/>
              <a:t>Once words existed, new kinds of cooperation, learning, and imagination became possible.</a:t>
            </a:r>
          </a:p>
          <a:p>
            <a:endParaRPr lang="en-US" dirty="0"/>
          </a:p>
          <a:p>
            <a:r>
              <a:rPr lang="en-US" dirty="0"/>
              <a:t>Language first enhanced </a:t>
            </a:r>
            <a:r>
              <a:rPr lang="en-US" b="1" dirty="0"/>
              <a:t>information sharing</a:t>
            </a:r>
            <a:r>
              <a:rPr lang="en-US" dirty="0"/>
              <a:t>.</a:t>
            </a:r>
          </a:p>
          <a:p>
            <a:r>
              <a:rPr lang="en-US" dirty="0"/>
              <a:t>It let individuals describe things not immediately present</a:t>
            </a:r>
          </a:p>
          <a:p>
            <a:r>
              <a:rPr lang="en-US" dirty="0"/>
              <a:t>	—food sources, dangers, and opportunities.</a:t>
            </a:r>
          </a:p>
          <a:p>
            <a:r>
              <a:rPr lang="en-US" dirty="0"/>
              <a:t>This ability to talk about the unseen made foragers and hunters more efficient</a:t>
            </a:r>
          </a:p>
          <a:p>
            <a:r>
              <a:rPr lang="en-US" dirty="0"/>
              <a:t>and allowed communities to coordinate across distance and time.</a:t>
            </a:r>
            <a:br>
              <a:rPr lang="en-US" dirty="0"/>
            </a:br>
            <a:endParaRPr lang="en-US" dirty="0"/>
          </a:p>
          <a:p>
            <a:r>
              <a:rPr lang="en-US" dirty="0"/>
              <a:t>It also revolutionized </a:t>
            </a:r>
            <a:r>
              <a:rPr lang="en-US" b="1" dirty="0"/>
              <a:t>teaching and learning</a:t>
            </a:r>
            <a:r>
              <a:rPr lang="en-US" dirty="0"/>
              <a:t>.</a:t>
            </a:r>
          </a:p>
          <a:p>
            <a:r>
              <a:rPr lang="en-US" dirty="0"/>
              <a:t>Before words, skills had to be acquired through observation or imitation</a:t>
            </a:r>
          </a:p>
          <a:p>
            <a:r>
              <a:rPr lang="en-US" dirty="0"/>
              <a:t>	—slow, error-prone processes.</a:t>
            </a:r>
          </a:p>
          <a:p>
            <a:r>
              <a:rPr lang="en-US" dirty="0"/>
              <a:t>Speech allowed explicit instruction: not just </a:t>
            </a:r>
            <a:r>
              <a:rPr lang="en-US" i="1" dirty="0"/>
              <a:t>showing</a:t>
            </a:r>
            <a:r>
              <a:rPr lang="en-US" dirty="0"/>
              <a:t> what to do, but </a:t>
            </a:r>
            <a:r>
              <a:rPr lang="en-US" i="1" dirty="0"/>
              <a:t>telling</a:t>
            </a:r>
            <a:r>
              <a:rPr lang="en-US" dirty="0"/>
              <a:t> how and why.</a:t>
            </a:r>
          </a:p>
          <a:p>
            <a:r>
              <a:rPr lang="en-US" dirty="0"/>
              <a:t>This made cultural knowledge easier to preserve and refine from one generation to the next.</a:t>
            </a:r>
          </a:p>
          <a:p>
            <a:endParaRPr lang="en-US" dirty="0"/>
          </a:p>
          <a:p>
            <a:r>
              <a:rPr lang="en-US" dirty="0"/>
              <a:t>Language supported new forms of </a:t>
            </a:r>
            <a:r>
              <a:rPr lang="en-US" b="1" dirty="0"/>
              <a:t>planning and coordination</a:t>
            </a:r>
            <a:r>
              <a:rPr lang="en-US" dirty="0"/>
              <a:t>.</a:t>
            </a:r>
          </a:p>
          <a:p>
            <a:r>
              <a:rPr lang="en-US" dirty="0"/>
              <a:t>Groups could share intentions, divide labor, and evaluate past successes or failures.</a:t>
            </a:r>
          </a:p>
          <a:p>
            <a:r>
              <a:rPr lang="en-US" dirty="0"/>
              <a:t>They could plan actions that depended on mutual understanding</a:t>
            </a:r>
          </a:p>
          <a:p>
            <a:r>
              <a:rPr lang="en-US" dirty="0"/>
              <a:t>	—“You take that side,” “Wait until nightfall.”</a:t>
            </a:r>
          </a:p>
          <a:p>
            <a:r>
              <a:rPr lang="en-US" dirty="0"/>
              <a:t>Such cooperative foresight was a major leap beyond instinctive signaling.</a:t>
            </a:r>
          </a:p>
          <a:p>
            <a:endParaRPr lang="en-US" dirty="0"/>
          </a:p>
          <a:p>
            <a:r>
              <a:rPr lang="en-US" dirty="0"/>
              <a:t>Finally, language reinforced </a:t>
            </a:r>
            <a:r>
              <a:rPr lang="en-US" b="1" dirty="0"/>
              <a:t>social cohesion</a:t>
            </a:r>
            <a:r>
              <a:rPr lang="en-US" dirty="0"/>
              <a:t>.</a:t>
            </a:r>
          </a:p>
          <a:p>
            <a:r>
              <a:rPr lang="en-US" dirty="0"/>
              <a:t>By sharing stories, explanations, and emotions, humans built a shared sense of identity and purpose.</a:t>
            </a:r>
          </a:p>
          <a:p>
            <a:r>
              <a:rPr lang="en-US" dirty="0"/>
              <a:t>They could articulate norms, repair misunderstandings, and imagine collective futures.</a:t>
            </a:r>
          </a:p>
          <a:p>
            <a:r>
              <a:rPr lang="en-US" dirty="0"/>
              <a:t>Talking together turned scattered individuals into stable, goal-directed communities.</a:t>
            </a:r>
          </a:p>
          <a:p>
            <a:endParaRPr lang="en-US" dirty="0"/>
          </a:p>
          <a:p>
            <a:r>
              <a:rPr lang="en-US" dirty="0"/>
              <a:t>In all these ways, language multiplied the power of cooperation.</a:t>
            </a:r>
          </a:p>
          <a:p>
            <a:r>
              <a:rPr lang="en-US" dirty="0"/>
              <a:t>It made knowledge cumulative, coordination flexible, and social life resilient.</a:t>
            </a:r>
          </a:p>
          <a:p>
            <a:r>
              <a:rPr lang="en-US" dirty="0"/>
              <a:t>Whatever sparked its origin, once language appeared, the advantages of keeping it spread rapidly.</a:t>
            </a:r>
          </a:p>
        </p:txBody>
      </p:sp>
      <p:sp>
        <p:nvSpPr>
          <p:cNvPr id="4" name="Slide Number Placeholder 3">
            <a:extLst>
              <a:ext uri="{FF2B5EF4-FFF2-40B4-BE49-F238E27FC236}">
                <a16:creationId xmlns:a16="http://schemas.microsoft.com/office/drawing/2014/main" id="{5144F96F-E4C5-A2B5-BED2-E4041EB69A80}"/>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08073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71EE-BEC8-A91E-5A4B-90BFC13E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3F3-BCD8-307A-9192-2316828DD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4B2DD-B128-FA6A-41EF-E7A460A6D308}"/>
              </a:ext>
            </a:extLst>
          </p:cNvPr>
          <p:cNvSpPr>
            <a:spLocks noGrp="1"/>
          </p:cNvSpPr>
          <p:nvPr>
            <p:ph type="body" idx="1"/>
          </p:nvPr>
        </p:nvSpPr>
        <p:spPr/>
        <p:txBody>
          <a:bodyPr/>
          <a:lstStyle/>
          <a:p>
            <a:r>
              <a:rPr lang="en-US" dirty="0"/>
              <a:t>Before it became a tool for coordinating large groups, </a:t>
            </a:r>
          </a:p>
          <a:p>
            <a:r>
              <a:rPr lang="en-US" dirty="0"/>
              <a:t>	language may have begun in the most intimate of settings.</a:t>
            </a:r>
          </a:p>
          <a:p>
            <a:r>
              <a:rPr lang="en-US" dirty="0"/>
              <a:t>Some researchers propose that the earliest conversations occurred between </a:t>
            </a:r>
            <a:r>
              <a:rPr lang="en-US" b="1" dirty="0"/>
              <a:t>mothers and children</a:t>
            </a:r>
          </a:p>
          <a:p>
            <a:r>
              <a:rPr lang="en-US" b="1" dirty="0"/>
              <a:t>	</a:t>
            </a:r>
            <a:r>
              <a:rPr lang="en-US" dirty="0"/>
              <a:t>—vocal reassurance, soothing, and teaching.</a:t>
            </a:r>
          </a:p>
          <a:p>
            <a:r>
              <a:rPr lang="en-US" dirty="0"/>
              <a:t>“Motherese,” or infant-directed speech, encourages attention and imitation; </a:t>
            </a:r>
          </a:p>
          <a:p>
            <a:r>
              <a:rPr lang="en-US" dirty="0"/>
              <a:t>	it may be a living remnant of those early exchanges.</a:t>
            </a:r>
          </a:p>
          <a:p>
            <a:r>
              <a:rPr lang="en-US" dirty="0"/>
              <a:t>Language in this sense began not as a system of planning, </a:t>
            </a:r>
          </a:p>
          <a:p>
            <a:r>
              <a:rPr lang="en-US" dirty="0"/>
              <a:t>	but as an emotional technology for connection.</a:t>
            </a:r>
          </a:p>
          <a:p>
            <a:endParaRPr lang="en-US" dirty="0"/>
          </a:p>
          <a:p>
            <a:r>
              <a:rPr lang="en-US" dirty="0"/>
              <a:t>Once communication became rewarding in its own right, it spread beyond kin.</a:t>
            </a:r>
          </a:p>
          <a:p>
            <a:r>
              <a:rPr lang="en-US" dirty="0"/>
              <a:t>Speech offered new ways to build friendships, </a:t>
            </a:r>
          </a:p>
          <a:p>
            <a:r>
              <a:rPr lang="en-US" dirty="0"/>
              <a:t>	strengthen pair bonds, and reduce tension within groups.</a:t>
            </a:r>
          </a:p>
          <a:p>
            <a:r>
              <a:rPr lang="en-US" dirty="0"/>
              <a:t>Simple exchanges of attention or sympathy</a:t>
            </a:r>
          </a:p>
          <a:p>
            <a:r>
              <a:rPr lang="en-US" dirty="0"/>
              <a:t>	—“Are you okay?” “That was scary.” “I like you.”</a:t>
            </a:r>
          </a:p>
          <a:p>
            <a:r>
              <a:rPr lang="en-US" dirty="0"/>
              <a:t>	—would have had enormous emotional value.</a:t>
            </a:r>
          </a:p>
          <a:p>
            <a:r>
              <a:rPr lang="en-US" dirty="0"/>
              <a:t>Through words, affection and reassurance became as tangible as touch.</a:t>
            </a:r>
          </a:p>
          <a:p>
            <a:endParaRPr lang="en-US" dirty="0"/>
          </a:p>
          <a:p>
            <a:r>
              <a:rPr lang="en-US" dirty="0"/>
              <a:t>Gossip may have grown from this base.</a:t>
            </a:r>
          </a:p>
          <a:p>
            <a:r>
              <a:rPr lang="en-US" dirty="0"/>
              <a:t>As social networks expanded, people began using language to talk </a:t>
            </a:r>
            <a:r>
              <a:rPr lang="en-US" i="1" dirty="0"/>
              <a:t>about</a:t>
            </a:r>
            <a:r>
              <a:rPr lang="en-US" dirty="0"/>
              <a:t> relationships</a:t>
            </a:r>
          </a:p>
          <a:p>
            <a:r>
              <a:rPr lang="en-US" dirty="0"/>
              <a:t>	—to share stories, express loyalty, or warn of betrayal.</a:t>
            </a:r>
          </a:p>
          <a:p>
            <a:r>
              <a:rPr lang="en-US" dirty="0"/>
              <a:t>Speech became a way to navigate the social landscape of who liked whom, who helped, and who deceived.</a:t>
            </a:r>
          </a:p>
          <a:p>
            <a:r>
              <a:rPr lang="en-US" dirty="0"/>
              <a:t>This exchange of social information shaped reputation and trust, giving talkers influence in their communities.</a:t>
            </a:r>
          </a:p>
          <a:p>
            <a:endParaRPr lang="en-US" dirty="0"/>
          </a:p>
          <a:p>
            <a:r>
              <a:rPr lang="en-US" dirty="0"/>
              <a:t>Over time, language became woven into every form of human relationship</a:t>
            </a:r>
          </a:p>
          <a:p>
            <a:r>
              <a:rPr lang="en-US" dirty="0"/>
              <a:t>	—friendship, rivalry, kinship, mentorship, and romance.</a:t>
            </a:r>
          </a:p>
          <a:p>
            <a:r>
              <a:rPr lang="en-US" dirty="0"/>
              <a:t>Fluent communication signaled empathy, intelligence, </a:t>
            </a:r>
          </a:p>
          <a:p>
            <a:r>
              <a:rPr lang="en-US" dirty="0"/>
              <a:t>	and emotional awareness, qualities attractive to both allies and mates.</a:t>
            </a:r>
          </a:p>
          <a:p>
            <a:r>
              <a:rPr lang="en-US" dirty="0"/>
              <a:t>From lullabies to love songs, talk comforted, connected, and persuaded.</a:t>
            </a:r>
          </a:p>
          <a:p>
            <a:r>
              <a:rPr lang="en-US" dirty="0"/>
              <a:t>Before language built societies, it built relationships—and that may be what made it evolutionarily irresistible.</a:t>
            </a:r>
          </a:p>
        </p:txBody>
      </p:sp>
      <p:sp>
        <p:nvSpPr>
          <p:cNvPr id="4" name="Slide Number Placeholder 3">
            <a:extLst>
              <a:ext uri="{FF2B5EF4-FFF2-40B4-BE49-F238E27FC236}">
                <a16:creationId xmlns:a16="http://schemas.microsoft.com/office/drawing/2014/main" id="{FE597FF0-5D04-F653-C647-6FD9BDB74EAD}"/>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1568276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B0C3-6EDD-C5E6-606B-49865514F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7D095-2842-50A5-E909-2F50F97C2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A6D43-0133-604C-5465-51B1D0BC0108}"/>
              </a:ext>
            </a:extLst>
          </p:cNvPr>
          <p:cNvSpPr>
            <a:spLocks noGrp="1"/>
          </p:cNvSpPr>
          <p:nvPr>
            <p:ph type="body" idx="1"/>
          </p:nvPr>
        </p:nvSpPr>
        <p:spPr/>
        <p:txBody>
          <a:bodyPr/>
          <a:lstStyle/>
          <a:p>
            <a:r>
              <a:rPr lang="en-US" dirty="0"/>
              <a:t>Not all theories see language as evolving primarily for communication or social benefit.</a:t>
            </a:r>
          </a:p>
          <a:p>
            <a:r>
              <a:rPr lang="en-US" dirty="0"/>
              <a:t>Some argue that it began as a tool for </a:t>
            </a:r>
            <a:r>
              <a:rPr lang="en-US" b="1" dirty="0"/>
              <a:t>thinking</a:t>
            </a:r>
            <a:r>
              <a:rPr lang="en-US" dirty="0"/>
              <a:t>, </a:t>
            </a:r>
          </a:p>
          <a:p>
            <a:r>
              <a:rPr lang="en-US" dirty="0"/>
              <a:t>	an internal technology for organizing memory, planning, and self-control.</a:t>
            </a:r>
          </a:p>
          <a:p>
            <a:r>
              <a:rPr lang="en-US" dirty="0"/>
              <a:t>This view suggests that early humans learned to name their own experiences </a:t>
            </a:r>
          </a:p>
          <a:p>
            <a:r>
              <a:rPr lang="en-US" dirty="0"/>
              <a:t>	before they learned to share them, turning words into handles for thoughts.</a:t>
            </a:r>
          </a:p>
          <a:p>
            <a:r>
              <a:rPr lang="en-US" dirty="0"/>
              <a:t>Speech may have been externalized later, </a:t>
            </a:r>
          </a:p>
          <a:p>
            <a:r>
              <a:rPr lang="en-US" dirty="0"/>
              <a:t>	once those internal structures proved useful for teaching and coordination.</a:t>
            </a:r>
          </a:p>
          <a:p>
            <a:endParaRPr lang="en-US" dirty="0"/>
          </a:p>
          <a:p>
            <a:r>
              <a:rPr lang="en-US" dirty="0"/>
              <a:t>Language gives the mind a way to </a:t>
            </a:r>
            <a:r>
              <a:rPr lang="en-US" b="1" dirty="0"/>
              <a:t>symbolize its own simulations</a:t>
            </a:r>
            <a:r>
              <a:rPr lang="en-US" dirty="0"/>
              <a:t>.</a:t>
            </a:r>
          </a:p>
          <a:p>
            <a:r>
              <a:rPr lang="en-US" dirty="0"/>
              <a:t>Instead of rehearsing whole sensory scenes, people can use words as shortcuts—“fire,” “tool,” “danger.”</a:t>
            </a:r>
          </a:p>
          <a:p>
            <a:r>
              <a:rPr lang="en-US" dirty="0"/>
              <a:t>This compression makes complex ideas easier to store, manipulate, and compare.</a:t>
            </a:r>
          </a:p>
          <a:p>
            <a:r>
              <a:rPr lang="en-US" dirty="0"/>
              <a:t>Words allow abstract reasoning, analogy, and logical inference, expanding the reach of imagination far beyond immediate perception.</a:t>
            </a:r>
          </a:p>
          <a:p>
            <a:endParaRPr lang="en-US" dirty="0"/>
          </a:p>
          <a:p>
            <a:r>
              <a:rPr lang="en-US" dirty="0"/>
              <a:t>Inner speech also enhances </a:t>
            </a:r>
            <a:r>
              <a:rPr lang="en-US" b="1" dirty="0"/>
              <a:t>cognitive control</a:t>
            </a:r>
            <a:r>
              <a:rPr lang="en-US" dirty="0"/>
              <a:t>.</a:t>
            </a:r>
          </a:p>
          <a:p>
            <a:r>
              <a:rPr lang="en-US" dirty="0"/>
              <a:t>By talking to themselves, early humans could rehearse actions, weigh choices, and suppress impulses.</a:t>
            </a:r>
          </a:p>
          <a:p>
            <a:r>
              <a:rPr lang="en-US" dirty="0"/>
              <a:t>Language becomes a way to guide attention and regulate behavior: “Don’t run,” “Wait,” “Try again.”</a:t>
            </a:r>
          </a:p>
          <a:p>
            <a:r>
              <a:rPr lang="en-US" dirty="0"/>
              <a:t>This self-directed communication links verbal ability to executive function, a hallmark of modern human intelligence.</a:t>
            </a:r>
          </a:p>
          <a:p>
            <a:endParaRPr lang="en-US" dirty="0"/>
          </a:p>
          <a:p>
            <a:r>
              <a:rPr lang="en-US" dirty="0"/>
              <a:t>In this view, language evolved not only to share ideas but to </a:t>
            </a:r>
            <a:r>
              <a:rPr lang="en-US" i="1" dirty="0"/>
              <a:t>create</a:t>
            </a:r>
            <a:r>
              <a:rPr lang="en-US" dirty="0"/>
              <a:t> them.</a:t>
            </a:r>
          </a:p>
          <a:p>
            <a:r>
              <a:rPr lang="en-US" dirty="0"/>
              <a:t>It turned fleeting sensory experience into stable, manipulable symbols that could be combined and reexamined.</a:t>
            </a:r>
          </a:p>
          <a:p>
            <a:r>
              <a:rPr lang="en-US" dirty="0"/>
              <a:t>Human thought became recursive, self-aware, and flexible—capable of simulating not just what is, but what could be.</a:t>
            </a:r>
          </a:p>
          <a:p>
            <a:r>
              <a:rPr lang="en-US" dirty="0"/>
              <a:t>Language, in this sense, is both the mirror and the engine of the human mind.</a:t>
            </a:r>
          </a:p>
        </p:txBody>
      </p:sp>
      <p:sp>
        <p:nvSpPr>
          <p:cNvPr id="4" name="Slide Number Placeholder 3">
            <a:extLst>
              <a:ext uri="{FF2B5EF4-FFF2-40B4-BE49-F238E27FC236}">
                <a16:creationId xmlns:a16="http://schemas.microsoft.com/office/drawing/2014/main" id="{9074C8D6-7792-2B77-18FB-B0659A286C68}"/>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233096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 time we examined earlier stages in evolution </a:t>
            </a:r>
          </a:p>
          <a:p>
            <a:r>
              <a:rPr lang="en-US" sz="1200" b="0" i="0" u="none" strike="noStrike" kern="1200" dirty="0">
                <a:solidFill>
                  <a:schemeClr val="tx1"/>
                </a:solidFill>
                <a:effectLst/>
                <a:latin typeface="+mn-lt"/>
                <a:ea typeface="+mn-ea"/>
                <a:cs typeface="+mn-cs"/>
              </a:rPr>
              <a:t>	and asked what new adaptive problems were created </a:t>
            </a:r>
          </a:p>
          <a:p>
            <a:r>
              <a:rPr lang="en-US" sz="1200" b="0" i="0" u="none" strike="noStrike" kern="1200" dirty="0">
                <a:solidFill>
                  <a:schemeClr val="tx1"/>
                </a:solidFill>
                <a:effectLst/>
                <a:latin typeface="+mn-lt"/>
                <a:ea typeface="+mn-ea"/>
                <a:cs typeface="+mn-cs"/>
              </a:rPr>
              <a:t>	as mammals changed their ecological strategies.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week we apply the same lens to the evolution of social cognition in primates </a:t>
            </a:r>
          </a:p>
          <a:p>
            <a:r>
              <a:rPr lang="en-US" sz="1200" b="0" i="0" u="none" strike="noStrike" kern="1200" dirty="0">
                <a:solidFill>
                  <a:schemeClr val="tx1"/>
                </a:solidFill>
                <a:effectLst/>
                <a:latin typeface="+mn-lt"/>
                <a:ea typeface="+mn-ea"/>
                <a:cs typeface="+mn-cs"/>
              </a:rPr>
              <a:t>	— not by starting with mechanisms, but by first identifying </a:t>
            </a:r>
            <a:r>
              <a:rPr lang="en-US" sz="1200" b="1" i="0" u="none" strike="noStrike" kern="1200" dirty="0">
                <a:solidFill>
                  <a:schemeClr val="tx1"/>
                </a:solidFill>
                <a:effectLst/>
                <a:latin typeface="+mn-lt"/>
                <a:ea typeface="+mn-ea"/>
                <a:cs typeface="+mn-cs"/>
              </a:rPr>
              <a:t>what needs to be explained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Today we operate at the </a:t>
            </a:r>
            <a:r>
              <a:rPr lang="en-US" sz="1200" b="1" i="0" u="none" strike="noStrike" kern="1200" dirty="0">
                <a:solidFill>
                  <a:schemeClr val="tx1"/>
                </a:solidFill>
                <a:effectLst/>
                <a:latin typeface="+mn-lt"/>
                <a:ea typeface="+mn-ea"/>
                <a:cs typeface="+mn-cs"/>
              </a:rPr>
              <a:t>computational/functional level</a:t>
            </a:r>
            <a:r>
              <a:rPr lang="en-US" sz="1200" b="0" i="0" u="none" strike="noStrike" kern="1200" dirty="0">
                <a:solidFill>
                  <a:schemeClr val="tx1"/>
                </a:solidFill>
                <a:effectLst/>
                <a:latin typeface="+mn-lt"/>
                <a:ea typeface="+mn-ea"/>
                <a:cs typeface="+mn-cs"/>
              </a:rPr>
              <a:t> in Marr’s sense </a:t>
            </a:r>
          </a:p>
          <a:p>
            <a:r>
              <a:rPr lang="en-US" sz="1200" b="0" i="0" u="none" strike="noStrike" kern="1200" dirty="0">
                <a:solidFill>
                  <a:schemeClr val="tx1"/>
                </a:solidFill>
                <a:effectLst/>
                <a:latin typeface="+mn-lt"/>
                <a:ea typeface="+mn-ea"/>
                <a:cs typeface="+mn-cs"/>
              </a:rPr>
              <a:t>	— characterizing the problem that the lineage had to solve and the stable behavioral patterns that resulted.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2 we will shift to the </a:t>
            </a:r>
            <a:r>
              <a:rPr lang="en-US" sz="1200" b="1" i="0" u="none" strike="noStrike" kern="1200" dirty="0">
                <a:solidFill>
                  <a:schemeClr val="tx1"/>
                </a:solidFill>
                <a:effectLst/>
                <a:latin typeface="+mn-lt"/>
                <a:ea typeface="+mn-ea"/>
                <a:cs typeface="+mn-cs"/>
              </a:rPr>
              <a:t>algorithmic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what kinds of representation and inference could, in principle, generate those patterns.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3 we move to the </a:t>
            </a:r>
            <a:r>
              <a:rPr lang="en-US" sz="1200" b="1" i="0" u="none" strike="noStrike" kern="1200" dirty="0">
                <a:solidFill>
                  <a:schemeClr val="tx1"/>
                </a:solidFill>
                <a:effectLst/>
                <a:latin typeface="+mn-lt"/>
                <a:ea typeface="+mn-ea"/>
                <a:cs typeface="+mn-cs"/>
              </a:rPr>
              <a:t>implementational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how primate brains might instantiate those algorithms in actual circuits.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the end of today, the explanandum will be defined.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Only then do we try to explain how it could work.</a:t>
            </a:r>
          </a:p>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26F5E-EE54-20EC-4108-308678B44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EC484-68BF-BF52-0EFB-8B589838F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92BC6-6F25-2C1A-DBA4-1EEDAF46BE37}"/>
              </a:ext>
            </a:extLst>
          </p:cNvPr>
          <p:cNvSpPr>
            <a:spLocks noGrp="1"/>
          </p:cNvSpPr>
          <p:nvPr>
            <p:ph type="body" idx="1"/>
          </p:nvPr>
        </p:nvSpPr>
        <p:spPr/>
        <p:txBody>
          <a:bodyPr/>
          <a:lstStyle/>
          <a:p>
            <a:r>
              <a:rPr lang="en-US" dirty="0"/>
              <a:t>Language didn’t just change how humans communicated—it changed what could evolve.</a:t>
            </a:r>
          </a:p>
          <a:p>
            <a:r>
              <a:rPr lang="en-US" dirty="0"/>
              <a:t>Once speech emerged, ideas began to accumulate, refine, and spread.</a:t>
            </a:r>
          </a:p>
          <a:p>
            <a:r>
              <a:rPr lang="en-US" dirty="0"/>
              <a:t>Communication stopped being only about immediate coordination;</a:t>
            </a:r>
          </a:p>
          <a:p>
            <a:r>
              <a:rPr lang="en-US" dirty="0"/>
              <a:t>it became a way to </a:t>
            </a:r>
            <a:r>
              <a:rPr lang="en-US" b="1" dirty="0"/>
              <a:t>preserve, improve, and transmit knowledge</a:t>
            </a:r>
            <a:r>
              <a:rPr lang="en-US" dirty="0"/>
              <a:t> across time.</a:t>
            </a:r>
          </a:p>
          <a:p>
            <a:endParaRPr lang="en-US" dirty="0"/>
          </a:p>
          <a:p>
            <a:r>
              <a:rPr lang="en-US" dirty="0"/>
              <a:t>Through words, teaching, and storytelling, experience no longer vanished with the individual.</a:t>
            </a:r>
          </a:p>
          <a:p>
            <a:r>
              <a:rPr lang="en-US" dirty="0"/>
              <a:t>Each generation could inherit the insights of the last and add their own refinements.</a:t>
            </a:r>
          </a:p>
          <a:p>
            <a:r>
              <a:rPr lang="en-US" dirty="0"/>
              <a:t>A new evolutionary process began—not in genes, but in information itself:</a:t>
            </a:r>
          </a:p>
          <a:p>
            <a:r>
              <a:rPr lang="en-US" dirty="0"/>
              <a:t>the evolution of ideas within culture.</a:t>
            </a:r>
          </a:p>
          <a:p>
            <a:endParaRPr lang="en-US" dirty="0"/>
          </a:p>
          <a:p>
            <a:r>
              <a:rPr lang="en-US" dirty="0"/>
              <a:t>Precise verbal instruction meant that useful discoveries no longer had to be reinvented.</a:t>
            </a:r>
          </a:p>
          <a:p>
            <a:r>
              <a:rPr lang="en-US" dirty="0"/>
              <a:t>A toolmaking technique, a foraging trick, or a social rule could spread through imitation,</a:t>
            </a:r>
          </a:p>
          <a:p>
            <a:r>
              <a:rPr lang="en-US" dirty="0"/>
              <a:t>be improved by others, and passed down intact.</a:t>
            </a:r>
          </a:p>
          <a:p>
            <a:r>
              <a:rPr lang="en-US" dirty="0"/>
              <a:t>Language compressed complex experiences into teachable formulas—</a:t>
            </a:r>
          </a:p>
          <a:p>
            <a:r>
              <a:rPr lang="en-US" dirty="0"/>
              <a:t>“Sharpen the edge first,” “Wait until the fire dies down,” “Hide until the sun is low.”</a:t>
            </a:r>
          </a:p>
          <a:p>
            <a:r>
              <a:rPr lang="en-US" dirty="0"/>
              <a:t>What once took months of trial and error could now be learned in minutes.</a:t>
            </a:r>
            <a:br>
              <a:rPr lang="en-US" dirty="0"/>
            </a:br>
            <a:endParaRPr lang="en-US" dirty="0"/>
          </a:p>
          <a:p>
            <a:r>
              <a:rPr lang="en-US" dirty="0"/>
              <a:t>Over generations, this efficiency produced </a:t>
            </a:r>
            <a:r>
              <a:rPr lang="en-US" b="1" dirty="0"/>
              <a:t>cumulative culture</a:t>
            </a:r>
            <a:r>
              <a:rPr lang="en-US" dirty="0"/>
              <a:t>—</a:t>
            </a:r>
          </a:p>
          <a:p>
            <a:r>
              <a:rPr lang="en-US" dirty="0"/>
              <a:t>the gradual buildup of technologies, norms, and shared understanding.</a:t>
            </a:r>
          </a:p>
          <a:p>
            <a:r>
              <a:rPr lang="en-US" dirty="0"/>
              <a:t>Fire-making, clothing, and coordinated hunting were not individual inventions</a:t>
            </a:r>
          </a:p>
          <a:p>
            <a:r>
              <a:rPr lang="en-US" dirty="0"/>
              <a:t>but collective ones, shaped by countless contributors.</a:t>
            </a:r>
          </a:p>
          <a:p>
            <a:r>
              <a:rPr lang="en-US" dirty="0"/>
              <a:t>Human societies came to possess more knowledge than any single mind could hold—</a:t>
            </a:r>
          </a:p>
          <a:p>
            <a:r>
              <a:rPr lang="en-US" dirty="0"/>
              <a:t>a form of distributed intelligence built on shared language.</a:t>
            </a:r>
          </a:p>
          <a:p>
            <a:endParaRPr lang="en-US" dirty="0"/>
          </a:p>
          <a:p>
            <a:r>
              <a:rPr lang="en-US" dirty="0"/>
              <a:t>At this point, learning itself became a collective property of the species.</a:t>
            </a:r>
          </a:p>
          <a:p>
            <a:r>
              <a:rPr lang="en-US" dirty="0"/>
              <a:t>Language turned communication into memory and memory into progress.</a:t>
            </a:r>
          </a:p>
          <a:p>
            <a:r>
              <a:rPr lang="en-US" dirty="0"/>
              <a:t>It allowed human knowledge to evolve through variation, selection, and transmission,</a:t>
            </a:r>
          </a:p>
          <a:p>
            <a:r>
              <a:rPr lang="en-US" dirty="0"/>
              <a:t>creating a second, faster layer of evolution alongside biology.</a:t>
            </a:r>
          </a:p>
          <a:p>
            <a:r>
              <a:rPr lang="en-US" dirty="0"/>
              <a:t>From here, culture would begin to feed back on cognition and society in ever-accelerating ways.</a:t>
            </a:r>
          </a:p>
        </p:txBody>
      </p:sp>
      <p:sp>
        <p:nvSpPr>
          <p:cNvPr id="4" name="Slide Number Placeholder 3">
            <a:extLst>
              <a:ext uri="{FF2B5EF4-FFF2-40B4-BE49-F238E27FC236}">
                <a16:creationId xmlns:a16="http://schemas.microsoft.com/office/drawing/2014/main" id="{0282598D-9778-EE1F-B7DD-CEC2DE3BCF52}"/>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863551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0FA6-340C-6253-D635-A6FE978AA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772DF-043C-D232-CE69-8B4A790A0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26A8F-9BB2-F2C5-058C-9574290AE7FE}"/>
              </a:ext>
            </a:extLst>
          </p:cNvPr>
          <p:cNvSpPr>
            <a:spLocks noGrp="1"/>
          </p:cNvSpPr>
          <p:nvPr>
            <p:ph type="body" idx="1"/>
          </p:nvPr>
        </p:nvSpPr>
        <p:spPr/>
        <p:txBody>
          <a:bodyPr/>
          <a:lstStyle/>
          <a:p>
            <a:r>
              <a:rPr lang="en-US" dirty="0"/>
              <a:t>Once language began to reshape social life, its effects compounded.</a:t>
            </a:r>
          </a:p>
          <a:p>
            <a:r>
              <a:rPr lang="en-US" dirty="0"/>
              <a:t>Groups that communicated more effectively coordinated hunts, </a:t>
            </a:r>
          </a:p>
          <a:p>
            <a:r>
              <a:rPr lang="en-US" dirty="0"/>
              <a:t>	shared food, and taught skills more efficiently.</a:t>
            </a:r>
          </a:p>
          <a:p>
            <a:r>
              <a:rPr lang="en-US" dirty="0"/>
              <a:t>These advantages favored the evolution of larger social networks, </a:t>
            </a:r>
          </a:p>
          <a:p>
            <a:r>
              <a:rPr lang="en-US" dirty="0"/>
              <a:t>	which in turn demanded even greater communicative sophistication.</a:t>
            </a:r>
          </a:p>
          <a:p>
            <a:r>
              <a:rPr lang="en-US" dirty="0"/>
              <a:t>A feedback loop emerged: language enabled cooperation, </a:t>
            </a:r>
          </a:p>
          <a:p>
            <a:r>
              <a:rPr lang="en-US" dirty="0"/>
              <a:t>	cooperation selected for communication, and both drove brain expansion.</a:t>
            </a:r>
          </a:p>
          <a:p>
            <a:endParaRPr lang="en-US" dirty="0"/>
          </a:p>
          <a:p>
            <a:r>
              <a:rPr lang="en-US" dirty="0"/>
              <a:t>As hominin societies grew, individuals had to track more relationships and more layers of reputation.</a:t>
            </a:r>
          </a:p>
          <a:p>
            <a:r>
              <a:rPr lang="en-US" dirty="0"/>
              <a:t>Managing this complexity required memory, inference, and attention</a:t>
            </a:r>
          </a:p>
          <a:p>
            <a:r>
              <a:rPr lang="en-US" dirty="0"/>
              <a:t>	—capabilities supported by an expanding neocortex.</a:t>
            </a:r>
          </a:p>
          <a:p>
            <a:r>
              <a:rPr lang="en-US" dirty="0"/>
              <a:t>Neuroanatomical studies suggest that species with larger group sizes </a:t>
            </a:r>
          </a:p>
          <a:p>
            <a:r>
              <a:rPr lang="en-US" dirty="0"/>
              <a:t>	tend to have larger neocortices, and humans sit far above the trend line.</a:t>
            </a:r>
          </a:p>
          <a:p>
            <a:r>
              <a:rPr lang="en-US" dirty="0"/>
              <a:t>The demands of language and social reasoning likely fueled this neural growth, </a:t>
            </a:r>
          </a:p>
          <a:p>
            <a:r>
              <a:rPr lang="en-US" dirty="0"/>
              <a:t>	producing brains capable of managing hundreds of social connections.</a:t>
            </a:r>
          </a:p>
          <a:p>
            <a:endParaRPr lang="en-US" dirty="0"/>
          </a:p>
          <a:p>
            <a:r>
              <a:rPr lang="en-US" dirty="0"/>
              <a:t>Cultural complexity grew in parallel.</a:t>
            </a:r>
          </a:p>
          <a:p>
            <a:r>
              <a:rPr lang="en-US" dirty="0"/>
              <a:t>Language allowed not just the sharing of information but the construction of shared worlds</a:t>
            </a:r>
          </a:p>
          <a:p>
            <a:r>
              <a:rPr lang="en-US" dirty="0"/>
              <a:t>	—myths, norms, and joint goals that bound groups together.</a:t>
            </a:r>
          </a:p>
          <a:p>
            <a:r>
              <a:rPr lang="en-US" dirty="0"/>
              <a:t>These collective narratives created stable identities and transmitted moral codes, </a:t>
            </a:r>
          </a:p>
          <a:p>
            <a:r>
              <a:rPr lang="en-US" dirty="0"/>
              <a:t>	allowing cooperation among strangers.</a:t>
            </a:r>
          </a:p>
          <a:p>
            <a:r>
              <a:rPr lang="en-US" dirty="0"/>
              <a:t>The ability to imagine and agree on symbolic fictions</a:t>
            </a:r>
          </a:p>
          <a:p>
            <a:r>
              <a:rPr lang="en-US" dirty="0"/>
              <a:t>	—tribes, totems, deities, nations—became a decisive evolutionary advantage.</a:t>
            </a:r>
          </a:p>
          <a:p>
            <a:endParaRPr lang="en-US" dirty="0"/>
          </a:p>
          <a:p>
            <a:r>
              <a:rPr lang="en-US" dirty="0"/>
              <a:t>Over time, this loop between communication, cooperation, </a:t>
            </a:r>
          </a:p>
          <a:p>
            <a:r>
              <a:rPr lang="en-US" dirty="0"/>
              <a:t>	and cognition produced what anthropologist Terrence Deacon called “the symbolic species.”</a:t>
            </a:r>
          </a:p>
          <a:p>
            <a:r>
              <a:rPr lang="en-US" dirty="0"/>
              <a:t>Each improvement in language supported richer culture, </a:t>
            </a:r>
          </a:p>
          <a:p>
            <a:r>
              <a:rPr lang="en-US" dirty="0"/>
              <a:t>	and each cultural advance rewarded those who could learn and teach more effectively.</a:t>
            </a:r>
          </a:p>
          <a:p>
            <a:r>
              <a:rPr lang="en-US" dirty="0"/>
              <a:t>In this way, natural selection began to act not just on individuals, </a:t>
            </a:r>
          </a:p>
          <a:p>
            <a:r>
              <a:rPr lang="en-US" dirty="0"/>
              <a:t>	but on communities and the shared knowledge that sustained them.</a:t>
            </a:r>
          </a:p>
          <a:p>
            <a:r>
              <a:rPr lang="en-US" dirty="0"/>
              <a:t>Language was both the spark and the engine of this runaway process</a:t>
            </a:r>
          </a:p>
          <a:p>
            <a:r>
              <a:rPr lang="en-US" dirty="0"/>
              <a:t>	—the catalyst that transformed a clever primate into a civilization-building species.</a:t>
            </a:r>
          </a:p>
        </p:txBody>
      </p:sp>
      <p:sp>
        <p:nvSpPr>
          <p:cNvPr id="4" name="Slide Number Placeholder 3">
            <a:extLst>
              <a:ext uri="{FF2B5EF4-FFF2-40B4-BE49-F238E27FC236}">
                <a16:creationId xmlns:a16="http://schemas.microsoft.com/office/drawing/2014/main" id="{489D3B1C-36F3-3E0A-7C6B-D0A3FE4AD028}"/>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56328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C1AA9-0E4F-5BF5-7980-3E62CC076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41B7-2B53-2640-6E58-DF1A38F1D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C4D99-E1C5-E0BB-E964-930513418B7C}"/>
              </a:ext>
            </a:extLst>
          </p:cNvPr>
          <p:cNvSpPr>
            <a:spLocks noGrp="1"/>
          </p:cNvSpPr>
          <p:nvPr>
            <p:ph type="body" idx="1"/>
          </p:nvPr>
        </p:nvSpPr>
        <p:spPr/>
        <p:txBody>
          <a:bodyPr/>
          <a:lstStyle/>
          <a:p>
            <a:r>
              <a:rPr lang="en-US" dirty="0"/>
              <a:t>Once language matured, it did more than convey information</a:t>
            </a:r>
          </a:p>
          <a:p>
            <a:r>
              <a:rPr lang="en-US" dirty="0"/>
              <a:t>	—it created shared worlds of meaning.</a:t>
            </a:r>
          </a:p>
          <a:p>
            <a:r>
              <a:rPr lang="en-US" dirty="0"/>
              <a:t>Words let people refer not only to physical objects but to invisible entities: </a:t>
            </a:r>
          </a:p>
          <a:p>
            <a:r>
              <a:rPr lang="en-US" dirty="0"/>
              <a:t>	spirits, kinship, justice, time, and truth.</a:t>
            </a:r>
          </a:p>
          <a:p>
            <a:r>
              <a:rPr lang="en-US" dirty="0"/>
              <a:t>Through stories and explanations, humans began to construct collective realities </a:t>
            </a:r>
          </a:p>
          <a:p>
            <a:r>
              <a:rPr lang="en-US" dirty="0"/>
              <a:t>	that existed only because everyone believed in them.</a:t>
            </a:r>
          </a:p>
          <a:p>
            <a:r>
              <a:rPr lang="en-US" dirty="0"/>
              <a:t>These symbolic worlds became the scaffolding of culture.</a:t>
            </a:r>
          </a:p>
          <a:p>
            <a:endParaRPr lang="en-US" dirty="0"/>
          </a:p>
          <a:p>
            <a:r>
              <a:rPr lang="en-US" dirty="0"/>
              <a:t>Symbols allowed humans to cooperate in ways no other species could.</a:t>
            </a:r>
          </a:p>
          <a:p>
            <a:r>
              <a:rPr lang="en-US" dirty="0"/>
              <a:t>People could coordinate around abstract concepts—families, clans, and gods</a:t>
            </a:r>
          </a:p>
          <a:p>
            <a:r>
              <a:rPr lang="en-US" dirty="0"/>
              <a:t>	—without direct sensory evidence.</a:t>
            </a:r>
          </a:p>
          <a:p>
            <a:r>
              <a:rPr lang="en-US" dirty="0"/>
              <a:t>They could imagine obligations and identities that stretched across time and distance, </a:t>
            </a:r>
          </a:p>
          <a:p>
            <a:r>
              <a:rPr lang="en-US" dirty="0"/>
              <a:t>	uniting strangers under common ideals.</a:t>
            </a:r>
          </a:p>
          <a:p>
            <a:r>
              <a:rPr lang="en-US" dirty="0"/>
              <a:t>Language thus turned social groups into </a:t>
            </a:r>
            <a:r>
              <a:rPr lang="en-US" i="1" dirty="0"/>
              <a:t>symbolic communities</a:t>
            </a:r>
            <a:r>
              <a:rPr lang="en-US" dirty="0"/>
              <a:t> bound by shared narratives.</a:t>
            </a:r>
          </a:p>
          <a:p>
            <a:endParaRPr lang="en-US" dirty="0"/>
          </a:p>
          <a:p>
            <a:r>
              <a:rPr lang="en-US" dirty="0"/>
              <a:t>As these shared systems grew more intricate, </a:t>
            </a:r>
          </a:p>
          <a:p>
            <a:r>
              <a:rPr lang="en-US" dirty="0"/>
              <a:t>	they generated institutions and traditions that no individual could invent alone.</a:t>
            </a:r>
          </a:p>
          <a:p>
            <a:r>
              <a:rPr lang="en-US" dirty="0"/>
              <a:t>Myths, rituals, laws, and moral codes became the cognitive infrastructure of societies.</a:t>
            </a:r>
          </a:p>
          <a:p>
            <a:r>
              <a:rPr lang="en-US" dirty="0"/>
              <a:t>Through them, people transmitted values, stored collective memory, </a:t>
            </a:r>
          </a:p>
          <a:p>
            <a:r>
              <a:rPr lang="en-US" dirty="0"/>
              <a:t>	and preserved specialized knowledge across generations.</a:t>
            </a:r>
          </a:p>
          <a:p>
            <a:r>
              <a:rPr lang="en-US" dirty="0"/>
              <a:t>Cultural symbols became tools for thinking as much as for belonging.</a:t>
            </a:r>
          </a:p>
          <a:p>
            <a:endParaRPr lang="en-US" dirty="0"/>
          </a:p>
          <a:p>
            <a:r>
              <a:rPr lang="en-US" dirty="0"/>
              <a:t>This transformation marked the threshold from language to </a:t>
            </a:r>
            <a:r>
              <a:rPr lang="en-US" b="1" dirty="0"/>
              <a:t>symbolic cognition</a:t>
            </a:r>
            <a:r>
              <a:rPr lang="en-US" dirty="0"/>
              <a:t>, which we’ll explore next week.</a:t>
            </a:r>
          </a:p>
          <a:p>
            <a:r>
              <a:rPr lang="en-US" dirty="0"/>
              <a:t>Once minds could use external symbols to represent internal states, </a:t>
            </a:r>
          </a:p>
          <a:p>
            <a:r>
              <a:rPr lang="en-US" dirty="0"/>
              <a:t>	they began building complex systems of logic, art, mathematics, and religion.</a:t>
            </a:r>
          </a:p>
          <a:p>
            <a:r>
              <a:rPr lang="en-US" dirty="0"/>
              <a:t>Language was the seed; symbolic culture was the forest that grew from it.</a:t>
            </a:r>
          </a:p>
          <a:p>
            <a:r>
              <a:rPr lang="en-US" dirty="0"/>
              <a:t>Through words, humans didn’t just describe the world—they began to create new ones together.</a:t>
            </a:r>
          </a:p>
        </p:txBody>
      </p:sp>
      <p:sp>
        <p:nvSpPr>
          <p:cNvPr id="4" name="Slide Number Placeholder 3">
            <a:extLst>
              <a:ext uri="{FF2B5EF4-FFF2-40B4-BE49-F238E27FC236}">
                <a16:creationId xmlns:a16="http://schemas.microsoft.com/office/drawing/2014/main" id="{ADE6D05B-0544-06E1-1F23-3271D9AE905E}"/>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412752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D10-9DB7-3970-3315-8E719FA97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A5996-77E0-C817-7E17-856F5988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C093E-F3B8-15CB-609D-FFDF28A0FAA7}"/>
              </a:ext>
            </a:extLst>
          </p:cNvPr>
          <p:cNvSpPr>
            <a:spLocks noGrp="1"/>
          </p:cNvSpPr>
          <p:nvPr>
            <p:ph type="body" idx="1"/>
          </p:nvPr>
        </p:nvSpPr>
        <p:spPr/>
        <p:txBody>
          <a:bodyPr/>
          <a:lstStyle/>
          <a:p>
            <a:r>
              <a:rPr lang="en-US" dirty="0"/>
              <a:t>You sometimes hear people talking about the approaching singularity.</a:t>
            </a:r>
          </a:p>
          <a:p>
            <a:r>
              <a:rPr lang="en-US" dirty="0"/>
              <a:t>When people talk about </a:t>
            </a:r>
            <a:r>
              <a:rPr lang="en-US" i="1" dirty="0"/>
              <a:t>the singularity</a:t>
            </a:r>
            <a:r>
              <a:rPr lang="en-US" dirty="0"/>
              <a:t>, they usually mean a hypothetical future </a:t>
            </a:r>
          </a:p>
          <a:p>
            <a:r>
              <a:rPr lang="en-US" dirty="0"/>
              <a:t>	in which artificial intelligence surpasses human ability and begins improving itself at accelerating speed.</a:t>
            </a:r>
          </a:p>
          <a:p>
            <a:r>
              <a:rPr lang="en-US" dirty="0"/>
              <a:t>But from another perspective, something very much like that has already occurred—within our own species.</a:t>
            </a:r>
          </a:p>
          <a:p>
            <a:r>
              <a:rPr lang="en-US" dirty="0"/>
              <a:t>The invention of language and cumulative culture created a self-amplifying system of intelligence, l</a:t>
            </a:r>
          </a:p>
          <a:p>
            <a:r>
              <a:rPr lang="en-US" dirty="0"/>
              <a:t>	</a:t>
            </a:r>
            <a:r>
              <a:rPr lang="en-US" dirty="0" err="1"/>
              <a:t>ong</a:t>
            </a:r>
            <a:r>
              <a:rPr lang="en-US" dirty="0"/>
              <a:t> before computers existed.</a:t>
            </a:r>
          </a:p>
          <a:p>
            <a:r>
              <a:rPr lang="en-US" dirty="0"/>
              <a:t>Through communication, teaching, and shared knowledge, </a:t>
            </a:r>
          </a:p>
          <a:p>
            <a:r>
              <a:rPr lang="en-US" dirty="0"/>
              <a:t>	human minds became nodes in a collective network that evolves ideas faster than genes evolve bodies.</a:t>
            </a:r>
          </a:p>
          <a:p>
            <a:endParaRPr lang="en-US" dirty="0"/>
          </a:p>
          <a:p>
            <a:r>
              <a:rPr lang="en-US" dirty="0"/>
              <a:t>Before language, learning was limited by the lifespan and memory of individuals.</a:t>
            </a:r>
          </a:p>
          <a:p>
            <a:r>
              <a:rPr lang="en-US" dirty="0"/>
              <a:t>After language, information began to reproduce independently, </a:t>
            </a:r>
          </a:p>
          <a:p>
            <a:r>
              <a:rPr lang="en-US" dirty="0"/>
              <a:t>	spreading from person to person, generation to generation.</a:t>
            </a:r>
          </a:p>
          <a:p>
            <a:r>
              <a:rPr lang="en-US" dirty="0"/>
              <a:t>Each innovation built on the last, producing an accelerating curve of cultural complexity</a:t>
            </a:r>
          </a:p>
          <a:p>
            <a:r>
              <a:rPr lang="en-US" dirty="0"/>
              <a:t>	—tools, technology, art, and science emerging in quick succession.</a:t>
            </a:r>
          </a:p>
          <a:p>
            <a:r>
              <a:rPr lang="en-US" dirty="0"/>
              <a:t>From this angle, the “cultural singularity” happened tens of thousands of years ago, </a:t>
            </a:r>
          </a:p>
          <a:p>
            <a:r>
              <a:rPr lang="en-US" dirty="0"/>
              <a:t>	when information itself began to evolve through language.</a:t>
            </a:r>
          </a:p>
          <a:p>
            <a:endParaRPr lang="en-US" dirty="0"/>
          </a:p>
          <a:p>
            <a:r>
              <a:rPr lang="en-US" dirty="0"/>
              <a:t>This perspective reframes what it means to be intelligent.</a:t>
            </a:r>
          </a:p>
          <a:p>
            <a:r>
              <a:rPr lang="en-US" dirty="0"/>
              <a:t>The human brain didn’t just grow bigger—it linked into a collective network </a:t>
            </a:r>
          </a:p>
          <a:p>
            <a:r>
              <a:rPr lang="en-US" dirty="0"/>
              <a:t>	that continually refines its own knowledge.</a:t>
            </a:r>
          </a:p>
          <a:p>
            <a:r>
              <a:rPr lang="en-US" dirty="0"/>
              <a:t>We already live inside a distributed cognitive system that learns, remembers, </a:t>
            </a:r>
          </a:p>
          <a:p>
            <a:r>
              <a:rPr lang="en-US" dirty="0"/>
              <a:t>	and adapts far faster than any individual mind.</a:t>
            </a:r>
          </a:p>
          <a:p>
            <a:r>
              <a:rPr lang="en-US" dirty="0"/>
              <a:t>The story of language, then, is not only about how humans began to speak</a:t>
            </a:r>
          </a:p>
          <a:p>
            <a:r>
              <a:rPr lang="en-US" dirty="0"/>
              <a:t>	—but about how the universe itself began to </a:t>
            </a:r>
            <a:r>
              <a:rPr lang="en-US" i="1" dirty="0"/>
              <a:t>think</a:t>
            </a:r>
            <a:r>
              <a:rPr lang="en-US" dirty="0"/>
              <a:t> in a new way.</a:t>
            </a:r>
          </a:p>
        </p:txBody>
      </p:sp>
      <p:sp>
        <p:nvSpPr>
          <p:cNvPr id="4" name="Slide Number Placeholder 3">
            <a:extLst>
              <a:ext uri="{FF2B5EF4-FFF2-40B4-BE49-F238E27FC236}">
                <a16:creationId xmlns:a16="http://schemas.microsoft.com/office/drawing/2014/main" id="{D0E40ECD-72EF-79B5-3003-43E358040AD7}"/>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533817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Language was not a sudden invention but the culmination of many evolutionary threads.</a:t>
            </a:r>
          </a:p>
          <a:p>
            <a:r>
              <a:rPr lang="en-US" dirty="0"/>
              <a:t>It built on the communication systems of mammals and primates, </a:t>
            </a:r>
          </a:p>
          <a:p>
            <a:r>
              <a:rPr lang="en-US" dirty="0"/>
              <a:t>	extending them through imitation, teaching, and shared imagination.</a:t>
            </a:r>
          </a:p>
          <a:p>
            <a:r>
              <a:rPr lang="en-US" dirty="0"/>
              <a:t>Gestures, vocal calls, and social cognition provided the raw materials; </a:t>
            </a:r>
          </a:p>
          <a:p>
            <a:r>
              <a:rPr lang="en-US" dirty="0"/>
              <a:t>	mental simulation and flexible representation turned them into something new.</a:t>
            </a:r>
          </a:p>
          <a:p>
            <a:r>
              <a:rPr lang="en-US" dirty="0"/>
              <a:t>Through these combined abilities, language emerged as an adaptation for exchanging ideas rather than just signals.</a:t>
            </a:r>
          </a:p>
          <a:p>
            <a:endParaRPr lang="en-US" dirty="0"/>
          </a:p>
          <a:p>
            <a:r>
              <a:rPr lang="en-US" dirty="0"/>
              <a:t>Once words and grammar appeared, they created a feedback loop of cultural and cognitive growth.</a:t>
            </a:r>
          </a:p>
          <a:p>
            <a:r>
              <a:rPr lang="en-US" dirty="0"/>
              <a:t>Language made cooperation scalable, learning cumulative, and culture self-perpetuating.</a:t>
            </a:r>
          </a:p>
          <a:p>
            <a:r>
              <a:rPr lang="en-US" dirty="0"/>
              <a:t>It allowed humans to teach, plan, and invent collectively, </a:t>
            </a:r>
          </a:p>
          <a:p>
            <a:r>
              <a:rPr lang="en-US" dirty="0"/>
              <a:t>	transforming intelligence from an individual property into a social one.</a:t>
            </a:r>
          </a:p>
          <a:p>
            <a:r>
              <a:rPr lang="en-US" dirty="0"/>
              <a:t>Every major step in human history—tools, art, myth, science</a:t>
            </a:r>
          </a:p>
          <a:p>
            <a:r>
              <a:rPr lang="en-US" dirty="0"/>
              <a:t>	—flows from this capacity to share internal models of the world.</a:t>
            </a:r>
          </a:p>
          <a:p>
            <a:endParaRPr lang="en-US" dirty="0"/>
          </a:p>
          <a:p>
            <a:r>
              <a:rPr lang="en-US" dirty="0"/>
              <a:t>This week’s first lecture has focused on </a:t>
            </a:r>
            <a:r>
              <a:rPr lang="en-US" i="1" dirty="0"/>
              <a:t>why</a:t>
            </a:r>
            <a:r>
              <a:rPr lang="en-US" dirty="0"/>
              <a:t> language evolved</a:t>
            </a:r>
          </a:p>
          <a:p>
            <a:r>
              <a:rPr lang="en-US" dirty="0"/>
              <a:t>	—what adaptive problems it solved and how it built on earlier capacities.</a:t>
            </a:r>
          </a:p>
          <a:p>
            <a:r>
              <a:rPr lang="en-US" dirty="0"/>
              <a:t>In the next lecture, we’ll turn to the question of </a:t>
            </a:r>
            <a:r>
              <a:rPr lang="en-US" i="1" dirty="0"/>
              <a:t>how</a:t>
            </a:r>
            <a:r>
              <a:rPr lang="en-US" dirty="0"/>
              <a:t> it works.</a:t>
            </a:r>
          </a:p>
          <a:p>
            <a:r>
              <a:rPr lang="en-US" dirty="0"/>
              <a:t>We’ll look at competing theories of the language system itself: </a:t>
            </a:r>
          </a:p>
          <a:p>
            <a:r>
              <a:rPr lang="en-US" dirty="0"/>
              <a:t>	the behavioral and learning-based approaches of Skinner and connectionism, </a:t>
            </a:r>
          </a:p>
          <a:p>
            <a:r>
              <a:rPr lang="en-US" dirty="0"/>
              <a:t>	and the rationalist, rule-based theories of Chomsky and symbolic cognition.</a:t>
            </a:r>
          </a:p>
          <a:p>
            <a:r>
              <a:rPr lang="en-US" dirty="0"/>
              <a:t>The debates that shaped modern cognitive science began with this question—and they’re still unfolding today.</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explored how primate brains evolved to understand </a:t>
            </a:r>
          </a:p>
          <a:p>
            <a:r>
              <a:rPr lang="en-US" dirty="0"/>
              <a:t>	one another’s thoughts, goals, and emotions, allowing cooperation and competition in complex social groups.</a:t>
            </a:r>
          </a:p>
          <a:p>
            <a:r>
              <a:rPr lang="en-US" dirty="0"/>
              <a:t>These abilities—what we called theory of mind</a:t>
            </a:r>
          </a:p>
          <a:p>
            <a:r>
              <a:rPr lang="en-US" dirty="0"/>
              <a:t>	—gave primates the power to predict behavior, form alliances, and navigate social hierarchies.</a:t>
            </a:r>
          </a:p>
          <a:p>
            <a:r>
              <a:rPr lang="en-US" dirty="0"/>
              <a:t>They were the cognitive foundation for everything that followed.</a:t>
            </a:r>
          </a:p>
          <a:p>
            <a:endParaRPr lang="en-US" dirty="0"/>
          </a:p>
          <a:p>
            <a:r>
              <a:rPr lang="en-US" dirty="0"/>
              <a:t>This week we move forward in evolutionary time, from social primates to the first humans.</a:t>
            </a:r>
          </a:p>
          <a:p>
            <a:r>
              <a:rPr lang="en-US" dirty="0"/>
              <a:t>We’ll ask what changed in the structure and function of the brain </a:t>
            </a:r>
          </a:p>
          <a:p>
            <a:r>
              <a:rPr lang="en-US" dirty="0"/>
              <a:t>	that made our species capable of culture, art, and cumulative knowledge.</a:t>
            </a:r>
          </a:p>
          <a:p>
            <a:r>
              <a:rPr lang="en-US" dirty="0"/>
              <a:t>In particular, we’ll look at how a new form of communication—language</a:t>
            </a:r>
          </a:p>
          <a:p>
            <a:r>
              <a:rPr lang="en-US" dirty="0"/>
              <a:t>	—transformed how minds could share and build on one another’s ideas.</a:t>
            </a:r>
          </a:p>
          <a:p>
            <a:endParaRPr lang="en-US" dirty="0"/>
          </a:p>
          <a:p>
            <a:r>
              <a:rPr lang="en-US" dirty="0"/>
              <a:t>Across these three lectures, we’ll study language through Marr’s three levels of analysis.</a:t>
            </a:r>
          </a:p>
          <a:p>
            <a:r>
              <a:rPr lang="en-US" dirty="0"/>
              <a:t>Today we’ll treat it functionally, as an evolutionary adaptation that solved new problems of cooperation and learning.</a:t>
            </a:r>
          </a:p>
          <a:p>
            <a:r>
              <a:rPr lang="en-US" dirty="0"/>
              <a:t>Next time we’ll look at competing theories of how language actually works in the mind.</a:t>
            </a:r>
          </a:p>
          <a:p>
            <a:r>
              <a:rPr lang="en-US" dirty="0"/>
              <a:t>And finally, we’ll explore how the brain implements it, and how those neural systems evolved.</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Around seven million years ago, our ancestors diverged from the common ancestor we share with chimpanzees.</a:t>
            </a:r>
          </a:p>
          <a:p>
            <a:r>
              <a:rPr lang="en-US" dirty="0"/>
              <a:t>At that time, Africa’s environment was beginning to change</a:t>
            </a:r>
          </a:p>
          <a:p>
            <a:r>
              <a:rPr lang="en-US" dirty="0"/>
              <a:t>	—dense forests giving way to patchy woodlands and open grasslands.</a:t>
            </a:r>
          </a:p>
          <a:p>
            <a:r>
              <a:rPr lang="en-US" dirty="0"/>
              <a:t>These shifts in climate and habitat created new challenges for food, safety, and mobility.</a:t>
            </a:r>
          </a:p>
          <a:p>
            <a:endParaRPr lang="en-US" dirty="0"/>
          </a:p>
          <a:p>
            <a:r>
              <a:rPr lang="en-US" dirty="0"/>
              <a:t>Early hominins such as </a:t>
            </a:r>
            <a:r>
              <a:rPr lang="en-US" i="1" dirty="0"/>
              <a:t>Australopithecus</a:t>
            </a:r>
            <a:r>
              <a:rPr lang="en-US" dirty="0"/>
              <a:t> evolved traits that fit this new world.</a:t>
            </a:r>
          </a:p>
          <a:p>
            <a:r>
              <a:rPr lang="en-US" dirty="0"/>
              <a:t>They became bipedal, freeing their hands for carrying and tool use.</a:t>
            </a:r>
          </a:p>
          <a:p>
            <a:r>
              <a:rPr lang="en-US" dirty="0"/>
              <a:t>They learned to forage in open areas, facing new predators and temperature extremes.</a:t>
            </a:r>
          </a:p>
          <a:p>
            <a:endParaRPr lang="en-US" dirty="0"/>
          </a:p>
          <a:p>
            <a:r>
              <a:rPr lang="en-US" dirty="0"/>
              <a:t>Although these species were still small-brained compared to us, </a:t>
            </a:r>
          </a:p>
          <a:p>
            <a:r>
              <a:rPr lang="en-US" dirty="0"/>
              <a:t>	they were already living in more flexible, opportunistic ways than their ape relatives.</a:t>
            </a:r>
          </a:p>
          <a:p>
            <a:r>
              <a:rPr lang="en-US" dirty="0"/>
              <a:t>This transition from forest to savannah would set the stage for the next major leap</a:t>
            </a:r>
          </a:p>
          <a:p>
            <a:r>
              <a:rPr lang="en-US" dirty="0"/>
              <a:t>	—brains that could plan, cooperate, and learn in increasingly complex environments.</a:t>
            </a:r>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D58E-063F-0D6D-A5F2-9D45F3B64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FB06C-AFAF-D058-B87B-18314E905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397805-6E97-0CBD-0F3C-7D983527B648}"/>
              </a:ext>
            </a:extLst>
          </p:cNvPr>
          <p:cNvSpPr>
            <a:spLocks noGrp="1"/>
          </p:cNvSpPr>
          <p:nvPr>
            <p:ph type="body" idx="1"/>
          </p:nvPr>
        </p:nvSpPr>
        <p:spPr/>
        <p:txBody>
          <a:bodyPr/>
          <a:lstStyle/>
          <a:p>
            <a:r>
              <a:rPr lang="en-US" dirty="0"/>
              <a:t>Around two million years ago, a new kind of human appeared—</a:t>
            </a:r>
            <a:r>
              <a:rPr lang="en-US" i="1" dirty="0"/>
              <a:t>Homo erectus</a:t>
            </a:r>
            <a:r>
              <a:rPr lang="en-US" dirty="0"/>
              <a:t>.</a:t>
            </a:r>
          </a:p>
          <a:p>
            <a:r>
              <a:rPr lang="en-US" dirty="0"/>
              <a:t>They were taller, stronger, and far more wide-ranging than earlier hominins, spreading from Africa into Asia.</a:t>
            </a:r>
          </a:p>
          <a:p>
            <a:r>
              <a:rPr lang="en-US" dirty="0"/>
              <a:t>Their larger brains, about twice the size of </a:t>
            </a:r>
            <a:r>
              <a:rPr lang="en-US" i="1" dirty="0"/>
              <a:t>Australopithecus</a:t>
            </a:r>
            <a:r>
              <a:rPr lang="en-US" dirty="0"/>
              <a:t>, supported new kinds of planning and flexibility.</a:t>
            </a:r>
            <a:br>
              <a:rPr lang="en-US" dirty="0"/>
            </a:br>
            <a:endParaRPr lang="en-US" dirty="0"/>
          </a:p>
          <a:p>
            <a:r>
              <a:rPr lang="en-US" dirty="0"/>
              <a:t>Archaeological evidence shows </a:t>
            </a:r>
            <a:r>
              <a:rPr lang="en-US" i="1" dirty="0"/>
              <a:t>Homo erectus</a:t>
            </a:r>
            <a:r>
              <a:rPr lang="en-US" dirty="0"/>
              <a:t> used fire, made refined stone tools, </a:t>
            </a:r>
          </a:p>
          <a:p>
            <a:r>
              <a:rPr lang="en-US" dirty="0"/>
              <a:t>	and relied heavily on meat from hunting and scavenging.</a:t>
            </a:r>
          </a:p>
          <a:p>
            <a:r>
              <a:rPr lang="en-US" dirty="0"/>
              <a:t>They may have developed pair bonds and cooperative child rearing to raise their slow-developing offspring.</a:t>
            </a:r>
          </a:p>
          <a:p>
            <a:r>
              <a:rPr lang="en-US" dirty="0"/>
              <a:t>Longer childhoods created more time for learning, imitation, and social teaching.</a:t>
            </a:r>
          </a:p>
          <a:p>
            <a:endParaRPr lang="en-US" dirty="0"/>
          </a:p>
          <a:p>
            <a:r>
              <a:rPr lang="en-US" dirty="0"/>
              <a:t>Life on the open savannah was dangerous and complex.</a:t>
            </a:r>
          </a:p>
          <a:p>
            <a:r>
              <a:rPr lang="en-US" dirty="0"/>
              <a:t>To survive, </a:t>
            </a:r>
            <a:r>
              <a:rPr lang="en-US" i="1" dirty="0"/>
              <a:t>Homo erectus</a:t>
            </a:r>
            <a:r>
              <a:rPr lang="en-US" dirty="0"/>
              <a:t> groups had to share knowledge, coordinate hunts, </a:t>
            </a:r>
          </a:p>
          <a:p>
            <a:r>
              <a:rPr lang="en-US" dirty="0"/>
              <a:t>	and pass down survival skills across generations.</a:t>
            </a:r>
          </a:p>
          <a:p>
            <a:r>
              <a:rPr lang="en-US" dirty="0"/>
              <a:t>These pressures began selecting for richer forms of communication and social learning</a:t>
            </a:r>
          </a:p>
          <a:p>
            <a:r>
              <a:rPr lang="en-US" dirty="0"/>
              <a:t>	—the groundwork for language itself.</a:t>
            </a:r>
          </a:p>
        </p:txBody>
      </p:sp>
      <p:sp>
        <p:nvSpPr>
          <p:cNvPr id="4" name="Slide Number Placeholder 3">
            <a:extLst>
              <a:ext uri="{FF2B5EF4-FFF2-40B4-BE49-F238E27FC236}">
                <a16:creationId xmlns:a16="http://schemas.microsoft.com/office/drawing/2014/main" id="{8DE25DA2-FE3D-DE8F-638C-FC26328988E9}"/>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59223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E31D9-7BF3-7E78-E2B4-60CA6F112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EFCC8-22A0-CB6F-67D8-B07EC9EBC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5D9BF-5947-67A0-2399-77E5CB4588F8}"/>
              </a:ext>
            </a:extLst>
          </p:cNvPr>
          <p:cNvSpPr>
            <a:spLocks noGrp="1"/>
          </p:cNvSpPr>
          <p:nvPr>
            <p:ph type="body" idx="1"/>
          </p:nvPr>
        </p:nvSpPr>
        <p:spPr/>
        <p:txBody>
          <a:bodyPr/>
          <a:lstStyle/>
          <a:p>
            <a:r>
              <a:rPr lang="en-US" dirty="0"/>
              <a:t>By the time of </a:t>
            </a:r>
            <a:r>
              <a:rPr lang="en-US" i="1" dirty="0"/>
              <a:t>Homo erectus</a:t>
            </a:r>
            <a:r>
              <a:rPr lang="en-US" dirty="0"/>
              <a:t>, the human body was already remarkably modern</a:t>
            </a:r>
          </a:p>
          <a:p>
            <a:r>
              <a:rPr lang="en-US" dirty="0"/>
              <a:t>	—upright posture, strong hands, endurance running, and tool use.</a:t>
            </a:r>
          </a:p>
          <a:p>
            <a:r>
              <a:rPr lang="en-US" dirty="0"/>
              <a:t>But if you could look inside their minds, you would see something in transition.</a:t>
            </a:r>
          </a:p>
          <a:p>
            <a:r>
              <a:rPr lang="en-US" dirty="0"/>
              <a:t>They were beginning to solve problems in flexible ways, to cooperate with others, </a:t>
            </a:r>
          </a:p>
          <a:p>
            <a:r>
              <a:rPr lang="en-US" dirty="0"/>
              <a:t>	and to pass knowledge from one generation to the next.</a:t>
            </a:r>
          </a:p>
          <a:p>
            <a:r>
              <a:rPr lang="en-US" dirty="0"/>
              <a:t>The most important changes were cognitive, not anatomical.</a:t>
            </a:r>
            <a:br>
              <a:rPr lang="en-US" dirty="0"/>
            </a:br>
            <a:endParaRPr lang="en-US" dirty="0"/>
          </a:p>
          <a:p>
            <a:r>
              <a:rPr lang="en-US" dirty="0"/>
              <a:t>Brain size nearly doubled between </a:t>
            </a:r>
            <a:r>
              <a:rPr lang="en-US" i="1" dirty="0"/>
              <a:t>Australopithecus</a:t>
            </a:r>
            <a:r>
              <a:rPr lang="en-US" dirty="0"/>
              <a:t> and </a:t>
            </a:r>
            <a:r>
              <a:rPr lang="en-US" i="1" dirty="0"/>
              <a:t>Homo erectus</a:t>
            </a:r>
            <a:r>
              <a:rPr lang="en-US" dirty="0"/>
              <a:t>, but raw brainpower was not enough.</a:t>
            </a:r>
          </a:p>
          <a:p>
            <a:r>
              <a:rPr lang="en-US" dirty="0"/>
              <a:t>A bigger brain is costly—it requires more calories, longer childhoods, and slower reproduction.</a:t>
            </a:r>
          </a:p>
          <a:p>
            <a:r>
              <a:rPr lang="en-US" dirty="0"/>
              <a:t>So this expansion must have brought new capabilities that paid for themselves in survival and social success.</a:t>
            </a:r>
          </a:p>
          <a:p>
            <a:r>
              <a:rPr lang="en-US" dirty="0"/>
              <a:t>Those capabilities seem to involve planning, teaching, and understanding what others know or intend.</a:t>
            </a:r>
          </a:p>
          <a:p>
            <a:endParaRPr lang="en-US" dirty="0"/>
          </a:p>
          <a:p>
            <a:r>
              <a:rPr lang="en-US" dirty="0"/>
              <a:t>At this point, natural selection began favoring minds that could imagine events that hadn’t yet happened, </a:t>
            </a:r>
          </a:p>
          <a:p>
            <a:r>
              <a:rPr lang="en-US" dirty="0"/>
              <a:t>	and communicate those ideas to others.</a:t>
            </a:r>
          </a:p>
          <a:p>
            <a:r>
              <a:rPr lang="en-US" dirty="0"/>
              <a:t>Being able to share strategies, warn of danger, </a:t>
            </a:r>
          </a:p>
          <a:p>
            <a:r>
              <a:rPr lang="en-US" dirty="0"/>
              <a:t>	or teach toolmaking became as valuable as physical strength or speed.</a:t>
            </a:r>
          </a:p>
          <a:p>
            <a:r>
              <a:rPr lang="en-US" dirty="0"/>
              <a:t>Learning could now happen socially and mentally, not just through trial and error.</a:t>
            </a:r>
          </a:p>
          <a:p>
            <a:r>
              <a:rPr lang="en-US" dirty="0"/>
              <a:t>This shift transformed intelligence from an individual trait into a shared group resource.</a:t>
            </a:r>
          </a:p>
          <a:p>
            <a:endParaRPr lang="en-US" dirty="0"/>
          </a:p>
          <a:p>
            <a:r>
              <a:rPr lang="en-US" dirty="0"/>
              <a:t>The two adaptations that made this possible were language and symbolic thought.</a:t>
            </a:r>
          </a:p>
          <a:p>
            <a:r>
              <a:rPr lang="en-US" dirty="0"/>
              <a:t>Language let people express and transmit ideas with precision, </a:t>
            </a:r>
          </a:p>
          <a:p>
            <a:r>
              <a:rPr lang="en-US" dirty="0"/>
              <a:t>	turning inner thoughts into shared representations.</a:t>
            </a:r>
          </a:p>
          <a:p>
            <a:r>
              <a:rPr lang="en-US" dirty="0"/>
              <a:t>Symbolic thought allowed those ideas to become abstract</a:t>
            </a:r>
          </a:p>
          <a:p>
            <a:r>
              <a:rPr lang="en-US" dirty="0"/>
              <a:t>	—about time, number, causation, and moral rules.</a:t>
            </a:r>
          </a:p>
          <a:p>
            <a:r>
              <a:rPr lang="en-US" dirty="0"/>
              <a:t>Together they marked the beginning of the modern human mind: </a:t>
            </a:r>
          </a:p>
          <a:p>
            <a:r>
              <a:rPr lang="en-US" dirty="0"/>
              <a:t>	a brain built not just to survive, but to communicate, imagine, and create culture.</a:t>
            </a:r>
          </a:p>
        </p:txBody>
      </p:sp>
      <p:sp>
        <p:nvSpPr>
          <p:cNvPr id="4" name="Slide Number Placeholder 3">
            <a:extLst>
              <a:ext uri="{FF2B5EF4-FFF2-40B4-BE49-F238E27FC236}">
                <a16:creationId xmlns:a16="http://schemas.microsoft.com/office/drawing/2014/main" id="{66DD80A6-87CA-2354-FE72-13E8C10F90D7}"/>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2827002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7417-AFB7-691C-DC58-A0CDEA8B7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B73FC-65E8-82A9-91EC-79A5A6A91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4DB18-7E15-A002-0969-97B21756EDE1}"/>
              </a:ext>
            </a:extLst>
          </p:cNvPr>
          <p:cNvSpPr>
            <a:spLocks noGrp="1"/>
          </p:cNvSpPr>
          <p:nvPr>
            <p:ph type="body" idx="1"/>
          </p:nvPr>
        </p:nvSpPr>
        <p:spPr/>
        <p:txBody>
          <a:bodyPr/>
          <a:lstStyle/>
          <a:p>
            <a:r>
              <a:rPr lang="en-US" dirty="0"/>
              <a:t>Communication has existed since the dawn of multicellular life.</a:t>
            </a:r>
          </a:p>
          <a:p>
            <a:r>
              <a:rPr lang="en-US" dirty="0"/>
              <a:t>Our earliest ancestors, including the common ancestor we share with fish, </a:t>
            </a:r>
          </a:p>
          <a:p>
            <a:r>
              <a:rPr lang="en-US" dirty="0"/>
              <a:t>	already relied on chemical and electrical signals to coordinate behavior.</a:t>
            </a:r>
          </a:p>
          <a:p>
            <a:r>
              <a:rPr lang="en-US" dirty="0"/>
              <a:t>These primitive systems let organisms broadcast information about danger, reproduction, or territory</a:t>
            </a:r>
          </a:p>
          <a:p>
            <a:r>
              <a:rPr lang="en-US" dirty="0"/>
              <a:t>	—fast and automatic but inflexible.</a:t>
            </a:r>
          </a:p>
          <a:p>
            <a:r>
              <a:rPr lang="en-US" dirty="0"/>
              <a:t>Fish still use these channels today, flashing colors or emitting electric pulses </a:t>
            </a:r>
          </a:p>
          <a:p>
            <a:r>
              <a:rPr lang="en-US" dirty="0"/>
              <a:t>	that convey emotional states and intentions.</a:t>
            </a:r>
          </a:p>
          <a:p>
            <a:endParaRPr lang="en-US" dirty="0"/>
          </a:p>
          <a:p>
            <a:r>
              <a:rPr lang="en-US" dirty="0"/>
              <a:t>With the rise of mammals, communication expanded beyond reflexive signaling.</a:t>
            </a:r>
          </a:p>
          <a:p>
            <a:r>
              <a:rPr lang="en-US" dirty="0"/>
              <a:t>Mammals developed rich vocal repertoires and facial expressions linked to emotional states.</a:t>
            </a:r>
          </a:p>
          <a:p>
            <a:r>
              <a:rPr lang="en-US" dirty="0"/>
              <a:t>They could growl, whimper, or purr to express fear, need, or contentment, </a:t>
            </a:r>
          </a:p>
          <a:p>
            <a:r>
              <a:rPr lang="en-US" dirty="0"/>
              <a:t>	and use scent and posture to regulate social hierarchies.</a:t>
            </a:r>
          </a:p>
          <a:p>
            <a:r>
              <a:rPr lang="en-US" dirty="0"/>
              <a:t>This was the birth of affective communication—signals tied closely to feeling, </a:t>
            </a:r>
          </a:p>
          <a:p>
            <a:r>
              <a:rPr lang="en-US" dirty="0"/>
              <a:t>	mediated by limbic systems like the amygdala.</a:t>
            </a:r>
          </a:p>
          <a:p>
            <a:endParaRPr lang="en-US" dirty="0"/>
          </a:p>
          <a:p>
            <a:r>
              <a:rPr lang="en-US" dirty="0"/>
              <a:t>Among primates, communication became increasingly social and intentional.</a:t>
            </a:r>
          </a:p>
          <a:p>
            <a:r>
              <a:rPr lang="en-US" dirty="0"/>
              <a:t>Monkeys began using specific calls for different predators, gestures for play or grooming, </a:t>
            </a:r>
          </a:p>
          <a:p>
            <a:r>
              <a:rPr lang="en-US" dirty="0"/>
              <a:t>	and facial expressions to negotiate alliances.</a:t>
            </a:r>
          </a:p>
          <a:p>
            <a:r>
              <a:rPr lang="en-US" dirty="0"/>
              <a:t>These signals were learned and context-sensitive, reflecting the complexity of group life.</a:t>
            </a:r>
          </a:p>
          <a:p>
            <a:r>
              <a:rPr lang="en-US" dirty="0"/>
              <a:t>Communication was now a tool for managing relationships, not just expressing emotion.</a:t>
            </a:r>
          </a:p>
          <a:p>
            <a:endParaRPr lang="en-US" dirty="0"/>
          </a:p>
          <a:p>
            <a:r>
              <a:rPr lang="en-US" dirty="0"/>
              <a:t>Great apes extended this trend even further.</a:t>
            </a:r>
          </a:p>
          <a:p>
            <a:r>
              <a:rPr lang="en-US" dirty="0"/>
              <a:t>They use eye contact, gestures, and nuanced vocalizations to share goals, </a:t>
            </a:r>
          </a:p>
          <a:p>
            <a:r>
              <a:rPr lang="en-US" dirty="0"/>
              <a:t>	request actions, and influence others’ behavior.</a:t>
            </a:r>
          </a:p>
          <a:p>
            <a:r>
              <a:rPr lang="en-US" dirty="0"/>
              <a:t>Some apes even combine gestures in flexible sequences or repurpose them to fit new situations.</a:t>
            </a:r>
          </a:p>
          <a:p>
            <a:r>
              <a:rPr lang="en-US" dirty="0"/>
              <a:t>Yet their signals remain grounded in emotion and immediacy</a:t>
            </a:r>
          </a:p>
          <a:p>
            <a:r>
              <a:rPr lang="en-US" dirty="0"/>
              <a:t>	—they express intent but not abstract ideas.</a:t>
            </a:r>
          </a:p>
          <a:p>
            <a:r>
              <a:rPr lang="en-US" dirty="0"/>
              <a:t>This was the evolutionary platform on which human language would later emerge: </a:t>
            </a:r>
          </a:p>
          <a:p>
            <a:r>
              <a:rPr lang="en-US" dirty="0"/>
              <a:t>	a communication system already powerful, social, and purposeful, </a:t>
            </a:r>
          </a:p>
          <a:p>
            <a:r>
              <a:rPr lang="en-US" dirty="0"/>
              <a:t>	waiting for symbols and syntax to push it beyond the present moment.</a:t>
            </a:r>
          </a:p>
        </p:txBody>
      </p:sp>
      <p:sp>
        <p:nvSpPr>
          <p:cNvPr id="4" name="Slide Number Placeholder 3">
            <a:extLst>
              <a:ext uri="{FF2B5EF4-FFF2-40B4-BE49-F238E27FC236}">
                <a16:creationId xmlns:a16="http://schemas.microsoft.com/office/drawing/2014/main" id="{611A1660-74D8-D114-0B98-620788E34AC8}"/>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274367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0F2F-FFFD-94DE-66E7-E31B40DC3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A1746-F680-1B4B-7C18-6FB2AF9BC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37593-72AA-2350-4A2E-A4AD6B12DA71}"/>
              </a:ext>
            </a:extLst>
          </p:cNvPr>
          <p:cNvSpPr>
            <a:spLocks noGrp="1"/>
          </p:cNvSpPr>
          <p:nvPr>
            <p:ph type="body" idx="1"/>
          </p:nvPr>
        </p:nvSpPr>
        <p:spPr/>
        <p:txBody>
          <a:bodyPr/>
          <a:lstStyle/>
          <a:p>
            <a:r>
              <a:rPr lang="en-US" dirty="0"/>
              <a:t>Compared to even the most social apes, humans communicate on a different scale.</a:t>
            </a:r>
          </a:p>
          <a:p>
            <a:r>
              <a:rPr lang="en-US" dirty="0"/>
              <a:t>We use thousands of distinct words, invent new ones constantly, </a:t>
            </a:r>
          </a:p>
          <a:p>
            <a:r>
              <a:rPr lang="en-US" dirty="0"/>
              <a:t>	and can express anything from a grocery list to a philosophical argument.</a:t>
            </a:r>
          </a:p>
          <a:p>
            <a:r>
              <a:rPr lang="en-US" dirty="0"/>
              <a:t>We can talk about the past and future, about things that don’t exist, and about ideas that can’t be seen.</a:t>
            </a:r>
          </a:p>
          <a:p>
            <a:r>
              <a:rPr lang="en-US" dirty="0"/>
              <a:t>Our communication can be playful, deceptive, creative, and endlessly recursive.</a:t>
            </a:r>
            <a:br>
              <a:rPr lang="en-US" dirty="0"/>
            </a:br>
            <a:endParaRPr lang="en-US" dirty="0"/>
          </a:p>
          <a:p>
            <a:r>
              <a:rPr lang="en-US" dirty="0"/>
              <a:t>One influential attempt to catalog what makes human language distinctive </a:t>
            </a:r>
          </a:p>
          <a:p>
            <a:r>
              <a:rPr lang="en-US" dirty="0"/>
              <a:t>	comes from linguist </a:t>
            </a:r>
            <a:r>
              <a:rPr lang="en-US" b="1" dirty="0"/>
              <a:t>Charles Hockett</a:t>
            </a:r>
            <a:r>
              <a:rPr lang="en-US" dirty="0"/>
              <a:t>, who listed a set of “design features” that together define it.</a:t>
            </a:r>
          </a:p>
          <a:p>
            <a:r>
              <a:rPr lang="en-US" dirty="0"/>
              <a:t>Some of these, like vocal communication and semantic meaning, are shared with other species.</a:t>
            </a:r>
          </a:p>
          <a:p>
            <a:r>
              <a:rPr lang="en-US" dirty="0"/>
              <a:t>Others—such as displacement, productivity, duality of patterning, and reflexiveness—appear unique to humans.</a:t>
            </a:r>
          </a:p>
          <a:p>
            <a:r>
              <a:rPr lang="en-US" dirty="0"/>
              <a:t>Hockett’s list isn’t the final word, but it remains a useful framework </a:t>
            </a:r>
          </a:p>
          <a:p>
            <a:r>
              <a:rPr lang="en-US" dirty="0"/>
              <a:t>	for thinking about which ingredients separate language from simpler forms of communication.</a:t>
            </a:r>
          </a:p>
          <a:p>
            <a:endParaRPr lang="en-US" dirty="0"/>
          </a:p>
          <a:p>
            <a:r>
              <a:rPr lang="en-US" dirty="0"/>
              <a:t>Still, the question of </a:t>
            </a:r>
            <a:r>
              <a:rPr lang="en-US" i="1" dirty="0"/>
              <a:t>why</a:t>
            </a:r>
            <a:r>
              <a:rPr lang="en-US" dirty="0"/>
              <a:t> these features exist—and which matter most—remains open.</a:t>
            </a:r>
          </a:p>
          <a:p>
            <a:r>
              <a:rPr lang="en-US" dirty="0"/>
              <a:t>Some researchers emphasize structure: the hierarchical grammar </a:t>
            </a:r>
          </a:p>
          <a:p>
            <a:r>
              <a:rPr lang="en-US" dirty="0"/>
              <a:t>	that allows us to combine words into complex meanings.</a:t>
            </a:r>
          </a:p>
          <a:p>
            <a:r>
              <a:rPr lang="en-US" dirty="0"/>
              <a:t>Others point to intentionality, the shared understanding that words are meant </a:t>
            </a:r>
          </a:p>
          <a:p>
            <a:r>
              <a:rPr lang="en-US" dirty="0"/>
              <a:t>	to reveal what one person is thinking to another.</a:t>
            </a:r>
          </a:p>
          <a:p>
            <a:r>
              <a:rPr lang="en-US" dirty="0"/>
              <a:t>Still others focus on cultural learning, noting that language depends </a:t>
            </a:r>
          </a:p>
          <a:p>
            <a:r>
              <a:rPr lang="en-US" dirty="0"/>
              <a:t>	on transmission and teaching across generations.</a:t>
            </a:r>
          </a:p>
          <a:p>
            <a:endParaRPr lang="en-US" dirty="0"/>
          </a:p>
          <a:p>
            <a:r>
              <a:rPr lang="en-US" dirty="0"/>
              <a:t>A growing number of scientists see language not as a single invention, </a:t>
            </a:r>
          </a:p>
          <a:p>
            <a:r>
              <a:rPr lang="en-US" dirty="0"/>
              <a:t>	but as a mosaic of older skills that came together in humans.</a:t>
            </a:r>
          </a:p>
          <a:p>
            <a:r>
              <a:rPr lang="en-US" dirty="0"/>
              <a:t>From mammals we inherited emotional vocalization; </a:t>
            </a:r>
          </a:p>
          <a:p>
            <a:r>
              <a:rPr lang="en-US" dirty="0"/>
              <a:t>	from primates, gestural control and social awareness; </a:t>
            </a:r>
          </a:p>
          <a:p>
            <a:r>
              <a:rPr lang="en-US" dirty="0"/>
              <a:t>	from apes, imitation and turn-taking.</a:t>
            </a:r>
          </a:p>
          <a:p>
            <a:r>
              <a:rPr lang="en-US" dirty="0"/>
              <a:t>Language may have arisen when these pieces were integrated by a larger, more plastic brain </a:t>
            </a:r>
          </a:p>
          <a:p>
            <a:r>
              <a:rPr lang="en-US" dirty="0"/>
              <a:t>	that could generalize and abstract across them.</a:t>
            </a:r>
          </a:p>
          <a:p>
            <a:r>
              <a:rPr lang="en-US" dirty="0"/>
              <a:t>In this view, language didn’t appear out of nowhere</a:t>
            </a:r>
          </a:p>
          <a:p>
            <a:r>
              <a:rPr lang="en-US" dirty="0"/>
              <a:t>	—it was an emergent property of an already communicative mind.</a:t>
            </a:r>
          </a:p>
          <a:p>
            <a:endParaRPr lang="en-US" dirty="0"/>
          </a:p>
          <a:p>
            <a:r>
              <a:rPr lang="en-US" dirty="0"/>
              <a:t>The result is a system that seems both continuous and discontinuous with what came before.</a:t>
            </a:r>
          </a:p>
          <a:p>
            <a:r>
              <a:rPr lang="en-US" dirty="0"/>
              <a:t>It builds on ancient foundations, yet allows new forms of imagination, cooperation, and cumulative culture </a:t>
            </a:r>
          </a:p>
          <a:p>
            <a:r>
              <a:rPr lang="en-US" dirty="0"/>
              <a:t>	that no other species has achieved.</a:t>
            </a:r>
          </a:p>
          <a:p>
            <a:r>
              <a:rPr lang="en-US" dirty="0"/>
              <a:t>Language may not be the only way to share information, </a:t>
            </a:r>
          </a:p>
          <a:p>
            <a:r>
              <a:rPr lang="en-US" dirty="0"/>
              <a:t>	but it transformed how information could be represented and preserved.</a:t>
            </a:r>
          </a:p>
          <a:p>
            <a:r>
              <a:rPr lang="en-US" dirty="0"/>
              <a:t>It turned communication into a bridge between minds, </a:t>
            </a:r>
          </a:p>
          <a:p>
            <a:r>
              <a:rPr lang="en-US" dirty="0"/>
              <a:t>	linking individual thought to collective knowledge.</a:t>
            </a:r>
          </a:p>
        </p:txBody>
      </p:sp>
      <p:sp>
        <p:nvSpPr>
          <p:cNvPr id="4" name="Slide Number Placeholder 3">
            <a:extLst>
              <a:ext uri="{FF2B5EF4-FFF2-40B4-BE49-F238E27FC236}">
                <a16:creationId xmlns:a16="http://schemas.microsoft.com/office/drawing/2014/main" id="{77649149-169E-1AE5-DECE-1965E21E2698}"/>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29578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66FF-1A6D-5234-1F53-D12F80230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4CDA0-E78D-A91B-A85A-DD70475CF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64CE1-A97F-E5A5-16C1-061DA5BA3C7E}"/>
              </a:ext>
            </a:extLst>
          </p:cNvPr>
          <p:cNvSpPr>
            <a:spLocks noGrp="1"/>
          </p:cNvSpPr>
          <p:nvPr>
            <p:ph type="body" idx="1"/>
          </p:nvPr>
        </p:nvSpPr>
        <p:spPr/>
        <p:txBody>
          <a:bodyPr/>
          <a:lstStyle/>
          <a:p>
            <a:r>
              <a:rPr lang="en-US" dirty="0"/>
              <a:t>Among the many theories of what makes language unique, </a:t>
            </a:r>
          </a:p>
          <a:p>
            <a:r>
              <a:rPr lang="en-US" dirty="0"/>
              <a:t>	two ideas stand out as especially influential: </a:t>
            </a:r>
            <a:r>
              <a:rPr lang="en-US" b="1" dirty="0"/>
              <a:t>symbolic reference</a:t>
            </a:r>
            <a:r>
              <a:rPr lang="en-US" dirty="0"/>
              <a:t> and </a:t>
            </a:r>
            <a:r>
              <a:rPr lang="en-US" b="1" dirty="0"/>
              <a:t>syntax</a:t>
            </a:r>
            <a:r>
              <a:rPr lang="en-US" dirty="0"/>
              <a:t>.</a:t>
            </a:r>
          </a:p>
          <a:p>
            <a:r>
              <a:rPr lang="en-US" dirty="0"/>
              <a:t>Symbolic reference means that the link between a word and what it stands for is arbitrary</a:t>
            </a:r>
          </a:p>
          <a:p>
            <a:r>
              <a:rPr lang="en-US" dirty="0"/>
              <a:t>	—there is nothing “tree-like” about the sound </a:t>
            </a:r>
            <a:r>
              <a:rPr lang="en-US" i="1" dirty="0"/>
              <a:t>tree</a:t>
            </a:r>
            <a:r>
              <a:rPr lang="en-US" dirty="0"/>
              <a:t>.</a:t>
            </a:r>
          </a:p>
          <a:p>
            <a:r>
              <a:rPr lang="en-US" dirty="0"/>
              <a:t>This ability to assign meaning freely broke communication loose from emotion and circumstance.</a:t>
            </a:r>
          </a:p>
          <a:p>
            <a:r>
              <a:rPr lang="en-US" dirty="0"/>
              <a:t>It allowed words to represent not just things that were present, but things imagined, remembered, or hypothetical.</a:t>
            </a:r>
          </a:p>
          <a:p>
            <a:endParaRPr lang="en-US" dirty="0"/>
          </a:p>
          <a:p>
            <a:r>
              <a:rPr lang="en-US" dirty="0"/>
              <a:t>Syntax, or grammar, added a second layer of power.</a:t>
            </a:r>
          </a:p>
          <a:p>
            <a:r>
              <a:rPr lang="en-US" dirty="0"/>
              <a:t>It provided a system of rules for combining words in ways that signal who did what to whom, when, and why.</a:t>
            </a:r>
          </a:p>
          <a:p>
            <a:r>
              <a:rPr lang="en-US" dirty="0"/>
              <a:t>Once syntax existed, a small vocabulary could produce a limitless range of meanings: </a:t>
            </a:r>
          </a:p>
          <a:p>
            <a:r>
              <a:rPr lang="en-US" dirty="0"/>
              <a:t>	“The cat chased the dog” is not the same as “The dog chased the cat.”</a:t>
            </a:r>
          </a:p>
          <a:p>
            <a:r>
              <a:rPr lang="en-US" dirty="0"/>
              <a:t>Syntax also allowed nesting and recursion—sentences within sentences—giving language its expressive depth.</a:t>
            </a:r>
          </a:p>
          <a:p>
            <a:endParaRPr lang="en-US" dirty="0"/>
          </a:p>
          <a:p>
            <a:r>
              <a:rPr lang="en-US" dirty="0"/>
              <a:t>Together, arbitrary symbols and grammar made human communication </a:t>
            </a:r>
            <a:r>
              <a:rPr lang="en-US" b="1" dirty="0"/>
              <a:t>generative</a:t>
            </a:r>
            <a:r>
              <a:rPr lang="en-US" dirty="0"/>
              <a:t>.</a:t>
            </a:r>
          </a:p>
          <a:p>
            <a:r>
              <a:rPr lang="en-US" dirty="0"/>
              <a:t>They enabled us to compose entirely new thoughts on the fly, </a:t>
            </a:r>
          </a:p>
          <a:p>
            <a:r>
              <a:rPr lang="en-US" dirty="0"/>
              <a:t>	to describe events we’ve never seen, and to imagine possibilities that don’t yet exist.</a:t>
            </a:r>
          </a:p>
          <a:p>
            <a:r>
              <a:rPr lang="en-US" dirty="0"/>
              <a:t>Every sentence you’ve ever spoken is almost certainly one that no one in history has said before.</a:t>
            </a:r>
          </a:p>
          <a:p>
            <a:r>
              <a:rPr lang="en-US" dirty="0"/>
              <a:t>This creativity marks the difference between signal and sentence, between instinct and invention.</a:t>
            </a:r>
          </a:p>
          <a:p>
            <a:endParaRPr lang="en-US" dirty="0"/>
          </a:p>
          <a:p>
            <a:r>
              <a:rPr lang="en-US" dirty="0"/>
              <a:t>Still, it’s important to note that not everyone agrees these features tell the whole story.</a:t>
            </a:r>
          </a:p>
          <a:p>
            <a:r>
              <a:rPr lang="en-US" dirty="0"/>
              <a:t>Some researchers argue that language’s essence lies not in structure but in shared understanding and cooperation.</a:t>
            </a:r>
          </a:p>
          <a:p>
            <a:r>
              <a:rPr lang="en-US" dirty="0"/>
              <a:t>Others propose that syntax and vocabulary are just tools layered onto a deeper social capacity for exchanging thoughts.</a:t>
            </a:r>
          </a:p>
          <a:p>
            <a:r>
              <a:rPr lang="en-US" dirty="0"/>
              <a:t>We’ll keep these debates in mind as we turn next to the ways apes communicate </a:t>
            </a:r>
          </a:p>
          <a:p>
            <a:r>
              <a:rPr lang="en-US" dirty="0"/>
              <a:t>	and what that tells us about how language may have begun.</a:t>
            </a:r>
          </a:p>
        </p:txBody>
      </p:sp>
      <p:sp>
        <p:nvSpPr>
          <p:cNvPr id="4" name="Slide Number Placeholder 3">
            <a:extLst>
              <a:ext uri="{FF2B5EF4-FFF2-40B4-BE49-F238E27FC236}">
                <a16:creationId xmlns:a16="http://schemas.microsoft.com/office/drawing/2014/main" id="{9F61B3EF-33F4-32D1-90B1-6DA39F483B24}"/>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856652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Language</a:t>
            </a:r>
          </a:p>
          <a:p>
            <a:pPr marL="0" indent="0" algn="ctr">
              <a:buNone/>
            </a:pPr>
            <a:r>
              <a:rPr lang="en-US" dirty="0">
                <a:latin typeface="Calibri"/>
                <a:cs typeface="Calibri"/>
              </a:rPr>
              <a:t>Lecture 1: Genus Homo </a:t>
            </a:r>
          </a:p>
          <a:p>
            <a:pPr marL="0" indent="0" algn="ctr">
              <a:buNone/>
              <a:tabLst>
                <a:tab pos="3810000" algn="l"/>
              </a:tabLst>
            </a:pPr>
            <a:r>
              <a:rPr lang="en-US" dirty="0">
                <a:latin typeface="Calibri"/>
                <a:cs typeface="Calibri"/>
              </a:rPr>
              <a:t>and the Evolution of Language</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E9D4F-872E-948E-FC12-52CB4430220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7A6AFE-A196-3FAF-1A37-7A2CDFEBE2A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129DD3B-7B45-F64D-91ED-C91D3106E6DE}"/>
              </a:ext>
            </a:extLst>
          </p:cNvPr>
          <p:cNvSpPr txBox="1"/>
          <p:nvPr/>
        </p:nvSpPr>
        <p:spPr>
          <a:xfrm>
            <a:off x="8109808" y="1120498"/>
            <a:ext cx="4082192" cy="3231654"/>
          </a:xfrm>
          <a:prstGeom prst="rect">
            <a:avLst/>
          </a:prstGeom>
          <a:noFill/>
        </p:spPr>
        <p:txBody>
          <a:bodyPr wrap="square" rtlCol="0">
            <a:spAutoFit/>
          </a:bodyPr>
          <a:lstStyle/>
          <a:p>
            <a:r>
              <a:rPr lang="en-US" sz="3000" b="1" dirty="0"/>
              <a:t>Ape Communication in the Wild</a:t>
            </a:r>
          </a:p>
          <a:p>
            <a:pPr marL="457200" indent="-457200">
              <a:buFont typeface="Arial" panose="020B0604020202020204" pitchFamily="34" charset="0"/>
              <a:buChar char="•"/>
            </a:pPr>
            <a:r>
              <a:rPr lang="en-US" sz="2400" dirty="0"/>
              <a:t>Apes use rich gestures, expressions, and calls</a:t>
            </a:r>
          </a:p>
          <a:p>
            <a:pPr marL="457200" indent="-457200">
              <a:buFont typeface="Arial" panose="020B0604020202020204" pitchFamily="34" charset="0"/>
              <a:buChar char="•"/>
            </a:pPr>
            <a:r>
              <a:rPr lang="en-US" sz="2400" dirty="0"/>
              <a:t>Signals are flexible but rarely symbolic</a:t>
            </a:r>
          </a:p>
          <a:p>
            <a:pPr marL="457200" indent="-457200">
              <a:buFont typeface="Arial" panose="020B0604020202020204" pitchFamily="34" charset="0"/>
              <a:buChar char="•"/>
            </a:pPr>
            <a:r>
              <a:rPr lang="en-US" sz="2400" dirty="0"/>
              <a:t>Communication stays tied to emotion and context</a:t>
            </a:r>
          </a:p>
        </p:txBody>
      </p:sp>
      <p:pic>
        <p:nvPicPr>
          <p:cNvPr id="5122" name="Picture 2" descr="Project Nim,' About a Chimpanzee Subjected to Research - Review - The New  York Times">
            <a:extLst>
              <a:ext uri="{FF2B5EF4-FFF2-40B4-BE49-F238E27FC236}">
                <a16:creationId xmlns:a16="http://schemas.microsoft.com/office/drawing/2014/main" id="{03E82BEC-D09B-244C-E2E7-BBC51D8E7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29" y="697491"/>
            <a:ext cx="3700260" cy="23619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Project Nim [DVD] : Movies &amp; TV">
            <a:extLst>
              <a:ext uri="{FF2B5EF4-FFF2-40B4-BE49-F238E27FC236}">
                <a16:creationId xmlns:a16="http://schemas.microsoft.com/office/drawing/2014/main" id="{9B9FAF39-35CF-B7CA-2A40-685B1032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264" y="3217538"/>
            <a:ext cx="1656925" cy="23619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oko, the beloved gorilla who knew sign ...">
            <a:extLst>
              <a:ext uri="{FF2B5EF4-FFF2-40B4-BE49-F238E27FC236}">
                <a16:creationId xmlns:a16="http://schemas.microsoft.com/office/drawing/2014/main" id="{8B4853B6-9D5E-7207-D4C0-DF7531CA3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07" y="3217538"/>
            <a:ext cx="1820280" cy="23562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Kanzi Learns Language - New Learning Online">
            <a:extLst>
              <a:ext uri="{FF2B5EF4-FFF2-40B4-BE49-F238E27FC236}">
                <a16:creationId xmlns:a16="http://schemas.microsoft.com/office/drawing/2014/main" id="{B250CC75-7BA0-54C6-A51B-3FF3920BFB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020" y="2203450"/>
            <a:ext cx="33147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6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6D0BA-2286-49AA-5758-8B928564DE8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32BFB1-5D09-D4E1-5F05-FE42087D20D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382519B-B2CB-B244-7069-A4FCBC61D789}"/>
              </a:ext>
            </a:extLst>
          </p:cNvPr>
          <p:cNvSpPr txBox="1"/>
          <p:nvPr/>
        </p:nvSpPr>
        <p:spPr>
          <a:xfrm>
            <a:off x="118843" y="1132613"/>
            <a:ext cx="3873909" cy="3970318"/>
          </a:xfrm>
          <a:prstGeom prst="rect">
            <a:avLst/>
          </a:prstGeom>
          <a:noFill/>
        </p:spPr>
        <p:txBody>
          <a:bodyPr wrap="square" rtlCol="0">
            <a:spAutoFit/>
          </a:bodyPr>
          <a:lstStyle/>
          <a:p>
            <a:r>
              <a:rPr lang="en-US" sz="3000" b="1" dirty="0"/>
              <a:t>Teaching Apes Human Language Systems</a:t>
            </a:r>
          </a:p>
          <a:p>
            <a:pPr marL="457200" indent="-457200">
              <a:buFont typeface="Arial" panose="020B0604020202020204" pitchFamily="34" charset="0"/>
              <a:buChar char="•"/>
            </a:pPr>
            <a:r>
              <a:rPr lang="en-US" sz="2400" dirty="0"/>
              <a:t>Researchers have tried to teach apes human-like languages</a:t>
            </a:r>
          </a:p>
          <a:p>
            <a:pPr marL="457200" indent="-457200">
              <a:buFont typeface="Arial" panose="020B0604020202020204" pitchFamily="34" charset="0"/>
              <a:buChar char="•"/>
            </a:pPr>
            <a:r>
              <a:rPr lang="en-US" sz="2400" dirty="0"/>
              <a:t>Famous cases show both breakthroughs and limits</a:t>
            </a:r>
          </a:p>
          <a:p>
            <a:pPr marL="457200" indent="-457200">
              <a:buFont typeface="Arial" panose="020B0604020202020204" pitchFamily="34" charset="0"/>
              <a:buChar char="•"/>
            </a:pPr>
            <a:r>
              <a:rPr lang="en-US" sz="2400" dirty="0"/>
              <a:t>These studies reveal how close apes can come to words</a:t>
            </a:r>
          </a:p>
        </p:txBody>
      </p:sp>
      <p:graphicFrame>
        <p:nvGraphicFramePr>
          <p:cNvPr id="5" name="Table 4">
            <a:extLst>
              <a:ext uri="{FF2B5EF4-FFF2-40B4-BE49-F238E27FC236}">
                <a16:creationId xmlns:a16="http://schemas.microsoft.com/office/drawing/2014/main" id="{232DC46B-3534-4B7E-74FD-AB312F3C8FC1}"/>
              </a:ext>
            </a:extLst>
          </p:cNvPr>
          <p:cNvGraphicFramePr>
            <a:graphicFrameLocks noGrp="1"/>
          </p:cNvGraphicFramePr>
          <p:nvPr>
            <p:extLst>
              <p:ext uri="{D42A27DB-BD31-4B8C-83A1-F6EECF244321}">
                <p14:modId xmlns:p14="http://schemas.microsoft.com/office/powerpoint/2010/main" val="884295780"/>
              </p:ext>
            </p:extLst>
          </p:nvPr>
        </p:nvGraphicFramePr>
        <p:xfrm>
          <a:off x="4218039" y="1227945"/>
          <a:ext cx="7697214" cy="4389120"/>
        </p:xfrm>
        <a:graphic>
          <a:graphicData uri="http://schemas.openxmlformats.org/drawingml/2006/table">
            <a:tbl>
              <a:tblPr/>
              <a:tblGrid>
                <a:gridCol w="2699596">
                  <a:extLst>
                    <a:ext uri="{9D8B030D-6E8A-4147-A177-3AD203B41FA5}">
                      <a16:colId xmlns:a16="http://schemas.microsoft.com/office/drawing/2014/main" val="3253652751"/>
                    </a:ext>
                  </a:extLst>
                </a:gridCol>
                <a:gridCol w="4997618">
                  <a:extLst>
                    <a:ext uri="{9D8B030D-6E8A-4147-A177-3AD203B41FA5}">
                      <a16:colId xmlns:a16="http://schemas.microsoft.com/office/drawing/2014/main" val="4221310747"/>
                    </a:ext>
                  </a:extLst>
                </a:gridCol>
              </a:tblGrid>
              <a:tr h="0">
                <a:tc>
                  <a:txBody>
                    <a:bodyPr/>
                    <a:lstStyle/>
                    <a:p>
                      <a:pPr>
                        <a:buNone/>
                      </a:pPr>
                      <a:r>
                        <a:rPr lang="en-US" b="1" dirty="0"/>
                        <a:t>Example</a:t>
                      </a:r>
                      <a:endParaRPr lang="en-US" dirty="0"/>
                    </a:p>
                  </a:txBody>
                  <a:tcPr anchor="ctr">
                    <a:lnL>
                      <a:noFill/>
                    </a:lnL>
                    <a:lnR>
                      <a:noFill/>
                    </a:lnR>
                    <a:lnT>
                      <a:noFill/>
                    </a:lnT>
                    <a:lnB>
                      <a:noFill/>
                    </a:lnB>
                    <a:noFill/>
                  </a:tcPr>
                </a:tc>
                <a:tc>
                  <a:txBody>
                    <a:bodyPr/>
                    <a:lstStyle/>
                    <a:p>
                      <a:pPr>
                        <a:buNone/>
                      </a:pPr>
                      <a:r>
                        <a:rPr lang="en-US" b="1"/>
                        <a:t>Explanation</a:t>
                      </a:r>
                      <a:endParaRPr lang="en-US"/>
                    </a:p>
                  </a:txBody>
                  <a:tcPr anchor="ctr">
                    <a:lnL>
                      <a:noFill/>
                    </a:lnL>
                    <a:lnR>
                      <a:noFill/>
                    </a:lnR>
                    <a:lnT>
                      <a:noFill/>
                    </a:lnT>
                    <a:lnB>
                      <a:noFill/>
                    </a:lnB>
                    <a:noFill/>
                  </a:tcPr>
                </a:tc>
                <a:extLst>
                  <a:ext uri="{0D108BD9-81ED-4DB2-BD59-A6C34878D82A}">
                    <a16:rowId xmlns:a16="http://schemas.microsoft.com/office/drawing/2014/main" val="2394618372"/>
                  </a:ext>
                </a:extLst>
              </a:tr>
              <a:tr h="0">
                <a:tc>
                  <a:txBody>
                    <a:bodyPr/>
                    <a:lstStyle/>
                    <a:p>
                      <a:pPr>
                        <a:buNone/>
                      </a:pPr>
                      <a:r>
                        <a:rPr lang="en-US" dirty="0"/>
                        <a:t>Learned hundreds of signs or symbols</a:t>
                      </a:r>
                    </a:p>
                  </a:txBody>
                  <a:tcPr>
                    <a:lnL>
                      <a:noFill/>
                    </a:lnL>
                    <a:lnR>
                      <a:noFill/>
                    </a:lnR>
                    <a:lnT>
                      <a:noFill/>
                    </a:lnT>
                    <a:lnB>
                      <a:noFill/>
                    </a:lnB>
                    <a:noFill/>
                  </a:tcPr>
                </a:tc>
                <a:tc>
                  <a:txBody>
                    <a:bodyPr/>
                    <a:lstStyle/>
                    <a:p>
                      <a:pPr>
                        <a:buNone/>
                      </a:pPr>
                      <a:r>
                        <a:rPr lang="en-US" dirty="0"/>
                        <a:t>Apes like Washoe, Koko, and Kanzi acquired vocabularies of 100–400+ symbols, used appropriately in context.</a:t>
                      </a:r>
                    </a:p>
                  </a:txBody>
                  <a:tcPr>
                    <a:lnL>
                      <a:noFill/>
                    </a:lnL>
                    <a:lnR>
                      <a:noFill/>
                    </a:lnR>
                    <a:lnT>
                      <a:noFill/>
                    </a:lnT>
                    <a:lnB>
                      <a:noFill/>
                    </a:lnB>
                    <a:noFill/>
                  </a:tcPr>
                </a:tc>
                <a:extLst>
                  <a:ext uri="{0D108BD9-81ED-4DB2-BD59-A6C34878D82A}">
                    <a16:rowId xmlns:a16="http://schemas.microsoft.com/office/drawing/2014/main" val="3277621419"/>
                  </a:ext>
                </a:extLst>
              </a:tr>
              <a:tr h="0">
                <a:tc>
                  <a:txBody>
                    <a:bodyPr/>
                    <a:lstStyle/>
                    <a:p>
                      <a:pPr>
                        <a:buNone/>
                      </a:pPr>
                      <a:r>
                        <a:rPr lang="en-US" dirty="0"/>
                        <a:t>Understood spoken commands</a:t>
                      </a:r>
                    </a:p>
                  </a:txBody>
                  <a:tcPr>
                    <a:lnL>
                      <a:noFill/>
                    </a:lnL>
                    <a:lnR>
                      <a:noFill/>
                    </a:lnR>
                    <a:lnT>
                      <a:noFill/>
                    </a:lnT>
                    <a:lnB>
                      <a:noFill/>
                    </a:lnB>
                    <a:noFill/>
                  </a:tcPr>
                </a:tc>
                <a:tc>
                  <a:txBody>
                    <a:bodyPr/>
                    <a:lstStyle/>
                    <a:p>
                      <a:pPr>
                        <a:buNone/>
                      </a:pPr>
                      <a:r>
                        <a:rPr lang="en-US" dirty="0"/>
                        <a:t>Kanzi followed novel English sentences like “Put the soap in the water,” showing real comprehension.</a:t>
                      </a:r>
                    </a:p>
                  </a:txBody>
                  <a:tcPr>
                    <a:lnL>
                      <a:noFill/>
                    </a:lnL>
                    <a:lnR>
                      <a:noFill/>
                    </a:lnR>
                    <a:lnT>
                      <a:noFill/>
                    </a:lnT>
                    <a:lnB>
                      <a:noFill/>
                    </a:lnB>
                    <a:noFill/>
                  </a:tcPr>
                </a:tc>
                <a:extLst>
                  <a:ext uri="{0D108BD9-81ED-4DB2-BD59-A6C34878D82A}">
                    <a16:rowId xmlns:a16="http://schemas.microsoft.com/office/drawing/2014/main" val="759474110"/>
                  </a:ext>
                </a:extLst>
              </a:tr>
              <a:tr h="0">
                <a:tc>
                  <a:txBody>
                    <a:bodyPr/>
                    <a:lstStyle/>
                    <a:p>
                      <a:pPr>
                        <a:buNone/>
                      </a:pPr>
                      <a:r>
                        <a:rPr lang="en-US" dirty="0"/>
                        <a:t>Combined symbols creatively</a:t>
                      </a:r>
                    </a:p>
                  </a:txBody>
                  <a:tcPr>
                    <a:lnL>
                      <a:noFill/>
                    </a:lnL>
                    <a:lnR>
                      <a:noFill/>
                    </a:lnR>
                    <a:lnT>
                      <a:noFill/>
                    </a:lnT>
                    <a:lnB>
                      <a:noFill/>
                    </a:lnB>
                    <a:noFill/>
                  </a:tcPr>
                </a:tc>
                <a:tc>
                  <a:txBody>
                    <a:bodyPr/>
                    <a:lstStyle/>
                    <a:p>
                      <a:pPr>
                        <a:buNone/>
                      </a:pPr>
                      <a:r>
                        <a:rPr lang="en-US" dirty="0"/>
                        <a:t>Kanzi coined new phrases such as “slow lettuce” for kale, and “wet fruit” for watermelon, indicating flexible use of known terms.</a:t>
                      </a:r>
                    </a:p>
                  </a:txBody>
                  <a:tcPr>
                    <a:lnL>
                      <a:noFill/>
                    </a:lnL>
                    <a:lnR>
                      <a:noFill/>
                    </a:lnR>
                    <a:lnT>
                      <a:noFill/>
                    </a:lnT>
                    <a:lnB>
                      <a:noFill/>
                    </a:lnB>
                    <a:noFill/>
                  </a:tcPr>
                </a:tc>
                <a:extLst>
                  <a:ext uri="{0D108BD9-81ED-4DB2-BD59-A6C34878D82A}">
                    <a16:rowId xmlns:a16="http://schemas.microsoft.com/office/drawing/2014/main" val="2004744685"/>
                  </a:ext>
                </a:extLst>
              </a:tr>
              <a:tr h="0">
                <a:tc>
                  <a:txBody>
                    <a:bodyPr/>
                    <a:lstStyle/>
                    <a:p>
                      <a:pPr>
                        <a:buNone/>
                      </a:pPr>
                      <a:r>
                        <a:rPr lang="en-US" dirty="0"/>
                        <a:t>Used gestures intentionally</a:t>
                      </a:r>
                    </a:p>
                  </a:txBody>
                  <a:tcPr>
                    <a:lnL>
                      <a:noFill/>
                    </a:lnL>
                    <a:lnR>
                      <a:noFill/>
                    </a:lnR>
                    <a:lnT>
                      <a:noFill/>
                    </a:lnT>
                    <a:lnB>
                      <a:noFill/>
                    </a:lnB>
                    <a:noFill/>
                  </a:tcPr>
                </a:tc>
                <a:tc>
                  <a:txBody>
                    <a:bodyPr/>
                    <a:lstStyle/>
                    <a:p>
                      <a:pPr>
                        <a:buNone/>
                      </a:pPr>
                      <a:r>
                        <a:rPr lang="en-US"/>
                        <a:t>Apes adjusted gestures based on audience attention—showing awareness of others’ perspectives.</a:t>
                      </a:r>
                    </a:p>
                  </a:txBody>
                  <a:tcPr>
                    <a:lnL>
                      <a:noFill/>
                    </a:lnL>
                    <a:lnR>
                      <a:noFill/>
                    </a:lnR>
                    <a:lnT>
                      <a:noFill/>
                    </a:lnT>
                    <a:lnB>
                      <a:noFill/>
                    </a:lnB>
                    <a:noFill/>
                  </a:tcPr>
                </a:tc>
                <a:extLst>
                  <a:ext uri="{0D108BD9-81ED-4DB2-BD59-A6C34878D82A}">
                    <a16:rowId xmlns:a16="http://schemas.microsoft.com/office/drawing/2014/main" val="3976569675"/>
                  </a:ext>
                </a:extLst>
              </a:tr>
              <a:tr h="0">
                <a:tc>
                  <a:txBody>
                    <a:bodyPr/>
                    <a:lstStyle/>
                    <a:p>
                      <a:pPr>
                        <a:buNone/>
                      </a:pPr>
                      <a:r>
                        <a:rPr lang="en-US" dirty="0"/>
                        <a:t>Shared learned signals socially</a:t>
                      </a:r>
                    </a:p>
                  </a:txBody>
                  <a:tcPr>
                    <a:lnL>
                      <a:noFill/>
                    </a:lnL>
                    <a:lnR>
                      <a:noFill/>
                    </a:lnR>
                    <a:lnT>
                      <a:noFill/>
                    </a:lnT>
                    <a:lnB>
                      <a:noFill/>
                    </a:lnB>
                    <a:noFill/>
                  </a:tcPr>
                </a:tc>
                <a:tc>
                  <a:txBody>
                    <a:bodyPr/>
                    <a:lstStyle/>
                    <a:p>
                      <a:pPr>
                        <a:buNone/>
                      </a:pPr>
                      <a:r>
                        <a:rPr lang="en-US" dirty="0"/>
                        <a:t>Washoe and other chimps taught some signs to peers, hinting at rudimentary cultural transmission.</a:t>
                      </a:r>
                    </a:p>
                  </a:txBody>
                  <a:tcPr>
                    <a:lnL>
                      <a:noFill/>
                    </a:lnL>
                    <a:lnR>
                      <a:noFill/>
                    </a:lnR>
                    <a:lnT>
                      <a:noFill/>
                    </a:lnT>
                    <a:lnB>
                      <a:noFill/>
                    </a:lnB>
                    <a:noFill/>
                  </a:tcPr>
                </a:tc>
                <a:extLst>
                  <a:ext uri="{0D108BD9-81ED-4DB2-BD59-A6C34878D82A}">
                    <a16:rowId xmlns:a16="http://schemas.microsoft.com/office/drawing/2014/main" val="1235852705"/>
                  </a:ext>
                </a:extLst>
              </a:tr>
            </a:tbl>
          </a:graphicData>
        </a:graphic>
      </p:graphicFrame>
      <p:sp>
        <p:nvSpPr>
          <p:cNvPr id="6" name="TextBox 5">
            <a:extLst>
              <a:ext uri="{FF2B5EF4-FFF2-40B4-BE49-F238E27FC236}">
                <a16:creationId xmlns:a16="http://schemas.microsoft.com/office/drawing/2014/main" id="{4139CFE9-BAFA-E6D8-F102-B184950D909E}"/>
              </a:ext>
            </a:extLst>
          </p:cNvPr>
          <p:cNvSpPr txBox="1"/>
          <p:nvPr/>
        </p:nvSpPr>
        <p:spPr>
          <a:xfrm>
            <a:off x="4306824" y="766280"/>
            <a:ext cx="7608429" cy="461665"/>
          </a:xfrm>
          <a:prstGeom prst="rect">
            <a:avLst/>
          </a:prstGeom>
          <a:noFill/>
        </p:spPr>
        <p:txBody>
          <a:bodyPr wrap="none" rtlCol="0">
            <a:spAutoFit/>
          </a:bodyPr>
          <a:lstStyle/>
          <a:p>
            <a:r>
              <a:rPr lang="en-US" sz="2400" b="1" dirty="0"/>
              <a:t>Impressive Linguistic Accomplishments of Nonhuman Apes</a:t>
            </a:r>
          </a:p>
        </p:txBody>
      </p:sp>
    </p:spTree>
    <p:extLst>
      <p:ext uri="{BB962C8B-B14F-4D97-AF65-F5344CB8AC3E}">
        <p14:creationId xmlns:p14="http://schemas.microsoft.com/office/powerpoint/2010/main" val="305382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F860-9731-7744-4CAD-64EE2E8D5ED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2F0D8CC-488C-1A3A-2EB8-B525F81F4E9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7FCDC7E-1DC7-3230-3998-3F0E16826945}"/>
              </a:ext>
            </a:extLst>
          </p:cNvPr>
          <p:cNvSpPr txBox="1"/>
          <p:nvPr/>
        </p:nvSpPr>
        <p:spPr>
          <a:xfrm>
            <a:off x="218112" y="1259063"/>
            <a:ext cx="3944540" cy="3970318"/>
          </a:xfrm>
          <a:prstGeom prst="rect">
            <a:avLst/>
          </a:prstGeom>
          <a:noFill/>
        </p:spPr>
        <p:txBody>
          <a:bodyPr wrap="square" rtlCol="0">
            <a:spAutoFit/>
          </a:bodyPr>
          <a:lstStyle/>
          <a:p>
            <a:r>
              <a:rPr lang="en-US" sz="3000" b="1" dirty="0"/>
              <a:t>The Limits of Ape Language Learning</a:t>
            </a:r>
          </a:p>
          <a:p>
            <a:pPr marL="457200" indent="-457200">
              <a:buFont typeface="Arial" panose="020B0604020202020204" pitchFamily="34" charset="0"/>
              <a:buChar char="•"/>
            </a:pPr>
            <a:r>
              <a:rPr lang="en-US" sz="2400" dirty="0"/>
              <a:t>Apes share many foundations for language</a:t>
            </a:r>
          </a:p>
          <a:p>
            <a:pPr marL="457200" indent="-457200">
              <a:buFont typeface="Arial" panose="020B0604020202020204" pitchFamily="34" charset="0"/>
              <a:buChar char="•"/>
            </a:pPr>
            <a:r>
              <a:rPr lang="en-US" sz="2400" dirty="0"/>
              <a:t>Primate simulation expanded representation and flexibility</a:t>
            </a:r>
          </a:p>
          <a:p>
            <a:pPr marL="457200" indent="-457200">
              <a:buFont typeface="Arial" panose="020B0604020202020204" pitchFamily="34" charset="0"/>
              <a:buChar char="•"/>
            </a:pPr>
            <a:r>
              <a:rPr lang="en-US" sz="2400" dirty="0"/>
              <a:t>These same abilities may have evolved into symbolic thought</a:t>
            </a:r>
          </a:p>
        </p:txBody>
      </p:sp>
      <p:sp>
        <p:nvSpPr>
          <p:cNvPr id="6" name="TextBox 5">
            <a:extLst>
              <a:ext uri="{FF2B5EF4-FFF2-40B4-BE49-F238E27FC236}">
                <a16:creationId xmlns:a16="http://schemas.microsoft.com/office/drawing/2014/main" id="{7628D594-6699-7986-F1AA-87B2D6519726}"/>
              </a:ext>
            </a:extLst>
          </p:cNvPr>
          <p:cNvSpPr txBox="1"/>
          <p:nvPr/>
        </p:nvSpPr>
        <p:spPr>
          <a:xfrm>
            <a:off x="5142271" y="766280"/>
            <a:ext cx="5391476" cy="461665"/>
          </a:xfrm>
          <a:prstGeom prst="rect">
            <a:avLst/>
          </a:prstGeom>
          <a:noFill/>
        </p:spPr>
        <p:txBody>
          <a:bodyPr wrap="none" rtlCol="0">
            <a:spAutoFit/>
          </a:bodyPr>
          <a:lstStyle/>
          <a:p>
            <a:r>
              <a:rPr lang="en-US" sz="2400" b="1" dirty="0"/>
              <a:t>Linguistic Limitations of Nonhuman Apes</a:t>
            </a:r>
          </a:p>
        </p:txBody>
      </p:sp>
      <p:graphicFrame>
        <p:nvGraphicFramePr>
          <p:cNvPr id="7" name="Table 6">
            <a:extLst>
              <a:ext uri="{FF2B5EF4-FFF2-40B4-BE49-F238E27FC236}">
                <a16:creationId xmlns:a16="http://schemas.microsoft.com/office/drawing/2014/main" id="{E5D98043-4EDD-E22D-9E34-408B5B86E326}"/>
              </a:ext>
            </a:extLst>
          </p:cNvPr>
          <p:cNvGraphicFramePr>
            <a:graphicFrameLocks noGrp="1"/>
          </p:cNvGraphicFramePr>
          <p:nvPr>
            <p:extLst>
              <p:ext uri="{D42A27DB-BD31-4B8C-83A1-F6EECF244321}">
                <p14:modId xmlns:p14="http://schemas.microsoft.com/office/powerpoint/2010/main" val="1469883042"/>
              </p:ext>
            </p:extLst>
          </p:nvPr>
        </p:nvGraphicFramePr>
        <p:xfrm>
          <a:off x="4206404" y="1259063"/>
          <a:ext cx="7767484" cy="4480560"/>
        </p:xfrm>
        <a:graphic>
          <a:graphicData uri="http://schemas.openxmlformats.org/drawingml/2006/table">
            <a:tbl>
              <a:tblPr/>
              <a:tblGrid>
                <a:gridCol w="3352800">
                  <a:extLst>
                    <a:ext uri="{9D8B030D-6E8A-4147-A177-3AD203B41FA5}">
                      <a16:colId xmlns:a16="http://schemas.microsoft.com/office/drawing/2014/main" val="2445383778"/>
                    </a:ext>
                  </a:extLst>
                </a:gridCol>
                <a:gridCol w="4414684">
                  <a:extLst>
                    <a:ext uri="{9D8B030D-6E8A-4147-A177-3AD203B41FA5}">
                      <a16:colId xmlns:a16="http://schemas.microsoft.com/office/drawing/2014/main" val="3832683960"/>
                    </a:ext>
                  </a:extLst>
                </a:gridCol>
              </a:tblGrid>
              <a:tr h="0">
                <a:tc>
                  <a:txBody>
                    <a:bodyPr/>
                    <a:lstStyle/>
                    <a:p>
                      <a:pPr>
                        <a:buNone/>
                      </a:pPr>
                      <a:r>
                        <a:rPr lang="en-US" b="1"/>
                        <a:t>Example</a:t>
                      </a:r>
                      <a:endParaRPr lang="en-US"/>
                    </a:p>
                  </a:txBody>
                  <a:tcPr anchor="ctr">
                    <a:lnL>
                      <a:noFill/>
                    </a:lnL>
                    <a:lnR>
                      <a:noFill/>
                    </a:lnR>
                    <a:lnT>
                      <a:noFill/>
                    </a:lnT>
                    <a:lnB>
                      <a:noFill/>
                    </a:lnB>
                    <a:noFill/>
                  </a:tcPr>
                </a:tc>
                <a:tc>
                  <a:txBody>
                    <a:bodyPr/>
                    <a:lstStyle/>
                    <a:p>
                      <a:pPr>
                        <a:buNone/>
                      </a:pPr>
                      <a:r>
                        <a:rPr lang="en-US" b="1"/>
                        <a:t>Explanation</a:t>
                      </a:r>
                      <a:endParaRPr lang="en-US"/>
                    </a:p>
                  </a:txBody>
                  <a:tcPr anchor="ctr">
                    <a:lnL>
                      <a:noFill/>
                    </a:lnL>
                    <a:lnR>
                      <a:noFill/>
                    </a:lnR>
                    <a:lnT>
                      <a:noFill/>
                    </a:lnT>
                    <a:lnB>
                      <a:noFill/>
                    </a:lnB>
                    <a:noFill/>
                  </a:tcPr>
                </a:tc>
                <a:extLst>
                  <a:ext uri="{0D108BD9-81ED-4DB2-BD59-A6C34878D82A}">
                    <a16:rowId xmlns:a16="http://schemas.microsoft.com/office/drawing/2014/main" val="349009161"/>
                  </a:ext>
                </a:extLst>
              </a:tr>
              <a:tr h="0">
                <a:tc>
                  <a:txBody>
                    <a:bodyPr/>
                    <a:lstStyle/>
                    <a:p>
                      <a:pPr>
                        <a:buNone/>
                      </a:pPr>
                      <a:r>
                        <a:rPr lang="en-US" dirty="0"/>
                        <a:t>Very short utterances</a:t>
                      </a:r>
                    </a:p>
                  </a:txBody>
                  <a:tcPr>
                    <a:lnL>
                      <a:noFill/>
                    </a:lnL>
                    <a:lnR>
                      <a:noFill/>
                    </a:lnR>
                    <a:lnT>
                      <a:noFill/>
                    </a:lnT>
                    <a:lnB>
                      <a:noFill/>
                    </a:lnB>
                    <a:noFill/>
                  </a:tcPr>
                </a:tc>
                <a:tc>
                  <a:txBody>
                    <a:bodyPr/>
                    <a:lstStyle/>
                    <a:p>
                      <a:pPr>
                        <a:buNone/>
                      </a:pPr>
                      <a:r>
                        <a:rPr lang="en-US"/>
                        <a:t>Most productions were one or two symbols long, rarely forming complex sentences.</a:t>
                      </a:r>
                    </a:p>
                  </a:txBody>
                  <a:tcPr>
                    <a:lnL>
                      <a:noFill/>
                    </a:lnL>
                    <a:lnR>
                      <a:noFill/>
                    </a:lnR>
                    <a:lnT>
                      <a:noFill/>
                    </a:lnT>
                    <a:lnB>
                      <a:noFill/>
                    </a:lnB>
                    <a:noFill/>
                  </a:tcPr>
                </a:tc>
                <a:extLst>
                  <a:ext uri="{0D108BD9-81ED-4DB2-BD59-A6C34878D82A}">
                    <a16:rowId xmlns:a16="http://schemas.microsoft.com/office/drawing/2014/main" val="2334630502"/>
                  </a:ext>
                </a:extLst>
              </a:tr>
              <a:tr h="0">
                <a:tc>
                  <a:txBody>
                    <a:bodyPr/>
                    <a:lstStyle/>
                    <a:p>
                      <a:pPr>
                        <a:buNone/>
                      </a:pPr>
                      <a:r>
                        <a:rPr lang="en-US" dirty="0"/>
                        <a:t>No consistent grammar or syntax</a:t>
                      </a:r>
                    </a:p>
                  </a:txBody>
                  <a:tcPr>
                    <a:lnL>
                      <a:noFill/>
                    </a:lnL>
                    <a:lnR>
                      <a:noFill/>
                    </a:lnR>
                    <a:lnT>
                      <a:noFill/>
                    </a:lnT>
                    <a:lnB>
                      <a:noFill/>
                    </a:lnB>
                    <a:noFill/>
                  </a:tcPr>
                </a:tc>
                <a:tc>
                  <a:txBody>
                    <a:bodyPr/>
                    <a:lstStyle/>
                    <a:p>
                      <a:pPr>
                        <a:buNone/>
                      </a:pPr>
                      <a:r>
                        <a:rPr lang="en-US"/>
                        <a:t>Word order didn’t affect meaning; combinations lacked structured relationships.</a:t>
                      </a:r>
                    </a:p>
                  </a:txBody>
                  <a:tcPr>
                    <a:lnL>
                      <a:noFill/>
                    </a:lnL>
                    <a:lnR>
                      <a:noFill/>
                    </a:lnR>
                    <a:lnT>
                      <a:noFill/>
                    </a:lnT>
                    <a:lnB>
                      <a:noFill/>
                    </a:lnB>
                    <a:noFill/>
                  </a:tcPr>
                </a:tc>
                <a:extLst>
                  <a:ext uri="{0D108BD9-81ED-4DB2-BD59-A6C34878D82A}">
                    <a16:rowId xmlns:a16="http://schemas.microsoft.com/office/drawing/2014/main" val="546961425"/>
                  </a:ext>
                </a:extLst>
              </a:tr>
              <a:tr h="0">
                <a:tc>
                  <a:txBody>
                    <a:bodyPr/>
                    <a:lstStyle/>
                    <a:p>
                      <a:pPr>
                        <a:buNone/>
                      </a:pPr>
                      <a:r>
                        <a:rPr lang="en-US" dirty="0"/>
                        <a:t>Mostly instrumental use</a:t>
                      </a:r>
                    </a:p>
                  </a:txBody>
                  <a:tcPr>
                    <a:lnL>
                      <a:noFill/>
                    </a:lnL>
                    <a:lnR>
                      <a:noFill/>
                    </a:lnR>
                    <a:lnT>
                      <a:noFill/>
                    </a:lnT>
                    <a:lnB>
                      <a:noFill/>
                    </a:lnB>
                    <a:noFill/>
                  </a:tcPr>
                </a:tc>
                <a:tc>
                  <a:txBody>
                    <a:bodyPr/>
                    <a:lstStyle/>
                    <a:p>
                      <a:pPr>
                        <a:buNone/>
                      </a:pPr>
                      <a:r>
                        <a:rPr lang="en-US" dirty="0"/>
                        <a:t>Communication focused on requests (“Give banana”) rather than declarative sharing.</a:t>
                      </a:r>
                    </a:p>
                  </a:txBody>
                  <a:tcPr>
                    <a:lnL>
                      <a:noFill/>
                    </a:lnL>
                    <a:lnR>
                      <a:noFill/>
                    </a:lnR>
                    <a:lnT>
                      <a:noFill/>
                    </a:lnT>
                    <a:lnB>
                      <a:noFill/>
                    </a:lnB>
                    <a:noFill/>
                  </a:tcPr>
                </a:tc>
                <a:extLst>
                  <a:ext uri="{0D108BD9-81ED-4DB2-BD59-A6C34878D82A}">
                    <a16:rowId xmlns:a16="http://schemas.microsoft.com/office/drawing/2014/main" val="3894543370"/>
                  </a:ext>
                </a:extLst>
              </a:tr>
              <a:tr h="0">
                <a:tc>
                  <a:txBody>
                    <a:bodyPr/>
                    <a:lstStyle/>
                    <a:p>
                      <a:pPr>
                        <a:buNone/>
                      </a:pPr>
                      <a:r>
                        <a:rPr lang="en-US"/>
                        <a:t>Limited generativity</a:t>
                      </a:r>
                    </a:p>
                  </a:txBody>
                  <a:tcPr>
                    <a:lnL>
                      <a:noFill/>
                    </a:lnL>
                    <a:lnR>
                      <a:noFill/>
                    </a:lnR>
                    <a:lnT>
                      <a:noFill/>
                    </a:lnT>
                    <a:lnB>
                      <a:noFill/>
                    </a:lnB>
                    <a:noFill/>
                  </a:tcPr>
                </a:tc>
                <a:tc>
                  <a:txBody>
                    <a:bodyPr/>
                    <a:lstStyle/>
                    <a:p>
                      <a:pPr>
                        <a:buNone/>
                      </a:pPr>
                      <a:r>
                        <a:rPr lang="en-US" dirty="0"/>
                        <a:t>New utterances were rare—apes reused familiar phrases instead of creating new ones.</a:t>
                      </a:r>
                    </a:p>
                  </a:txBody>
                  <a:tcPr>
                    <a:lnL>
                      <a:noFill/>
                    </a:lnL>
                    <a:lnR>
                      <a:noFill/>
                    </a:lnR>
                    <a:lnT>
                      <a:noFill/>
                    </a:lnT>
                    <a:lnB>
                      <a:noFill/>
                    </a:lnB>
                    <a:noFill/>
                  </a:tcPr>
                </a:tc>
                <a:extLst>
                  <a:ext uri="{0D108BD9-81ED-4DB2-BD59-A6C34878D82A}">
                    <a16:rowId xmlns:a16="http://schemas.microsoft.com/office/drawing/2014/main" val="3327698658"/>
                  </a:ext>
                </a:extLst>
              </a:tr>
              <a:tr h="0">
                <a:tc>
                  <a:txBody>
                    <a:bodyPr/>
                    <a:lstStyle/>
                    <a:p>
                      <a:pPr>
                        <a:buNone/>
                      </a:pPr>
                      <a:r>
                        <a:rPr lang="en-US"/>
                        <a:t>Plateau in vocabulary size</a:t>
                      </a:r>
                    </a:p>
                  </a:txBody>
                  <a:tcPr>
                    <a:lnL>
                      <a:noFill/>
                    </a:lnL>
                    <a:lnR>
                      <a:noFill/>
                    </a:lnR>
                    <a:lnT>
                      <a:noFill/>
                    </a:lnT>
                    <a:lnB>
                      <a:noFill/>
                    </a:lnB>
                    <a:noFill/>
                  </a:tcPr>
                </a:tc>
                <a:tc>
                  <a:txBody>
                    <a:bodyPr/>
                    <a:lstStyle/>
                    <a:p>
                      <a:pPr>
                        <a:buNone/>
                      </a:pPr>
                      <a:r>
                        <a:rPr lang="en-US" dirty="0"/>
                        <a:t>Progress slowed around the level of a human toddler; no explosion of new word learning.</a:t>
                      </a:r>
                    </a:p>
                  </a:txBody>
                  <a:tcPr>
                    <a:lnL>
                      <a:noFill/>
                    </a:lnL>
                    <a:lnR>
                      <a:noFill/>
                    </a:lnR>
                    <a:lnT>
                      <a:noFill/>
                    </a:lnT>
                    <a:lnB>
                      <a:noFill/>
                    </a:lnB>
                    <a:noFill/>
                  </a:tcPr>
                </a:tc>
                <a:extLst>
                  <a:ext uri="{0D108BD9-81ED-4DB2-BD59-A6C34878D82A}">
                    <a16:rowId xmlns:a16="http://schemas.microsoft.com/office/drawing/2014/main" val="1705386378"/>
                  </a:ext>
                </a:extLst>
              </a:tr>
              <a:tr h="0">
                <a:tc>
                  <a:txBody>
                    <a:bodyPr/>
                    <a:lstStyle/>
                    <a:p>
                      <a:pPr>
                        <a:buNone/>
                      </a:pPr>
                      <a:r>
                        <a:rPr lang="en-US"/>
                        <a:t>Dependent on human training</a:t>
                      </a:r>
                    </a:p>
                  </a:txBody>
                  <a:tcPr>
                    <a:lnL>
                      <a:noFill/>
                    </a:lnL>
                    <a:lnR>
                      <a:noFill/>
                    </a:lnR>
                    <a:lnT>
                      <a:noFill/>
                    </a:lnT>
                    <a:lnB>
                      <a:noFill/>
                    </a:lnB>
                    <a:noFill/>
                  </a:tcPr>
                </a:tc>
                <a:tc>
                  <a:txBody>
                    <a:bodyPr/>
                    <a:lstStyle/>
                    <a:p>
                      <a:pPr>
                        <a:buNone/>
                      </a:pPr>
                      <a:r>
                        <a:rPr lang="en-US" dirty="0"/>
                        <a:t>Skills required intensive teaching and rarely emerged spontaneously in social groups.</a:t>
                      </a:r>
                    </a:p>
                  </a:txBody>
                  <a:tcPr>
                    <a:lnL>
                      <a:noFill/>
                    </a:lnL>
                    <a:lnR>
                      <a:noFill/>
                    </a:lnR>
                    <a:lnT>
                      <a:noFill/>
                    </a:lnT>
                    <a:lnB>
                      <a:noFill/>
                    </a:lnB>
                    <a:noFill/>
                  </a:tcPr>
                </a:tc>
                <a:extLst>
                  <a:ext uri="{0D108BD9-81ED-4DB2-BD59-A6C34878D82A}">
                    <a16:rowId xmlns:a16="http://schemas.microsoft.com/office/drawing/2014/main" val="3235130320"/>
                  </a:ext>
                </a:extLst>
              </a:tr>
            </a:tbl>
          </a:graphicData>
        </a:graphic>
      </p:graphicFrame>
    </p:spTree>
    <p:extLst>
      <p:ext uri="{BB962C8B-B14F-4D97-AF65-F5344CB8AC3E}">
        <p14:creationId xmlns:p14="http://schemas.microsoft.com/office/powerpoint/2010/main" val="259101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47E3-A9F3-6AB1-6410-849F44E4AEF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91F6243-4E26-B6A5-42C1-E287115838A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5EB094D-E11B-4F28-20E8-E76778BA76B0}"/>
              </a:ext>
            </a:extLst>
          </p:cNvPr>
          <p:cNvSpPr txBox="1"/>
          <p:nvPr/>
        </p:nvSpPr>
        <p:spPr>
          <a:xfrm>
            <a:off x="621785" y="4168651"/>
            <a:ext cx="10860466" cy="1661993"/>
          </a:xfrm>
          <a:prstGeom prst="rect">
            <a:avLst/>
          </a:prstGeom>
          <a:noFill/>
        </p:spPr>
        <p:txBody>
          <a:bodyPr wrap="square" rtlCol="0">
            <a:spAutoFit/>
          </a:bodyPr>
          <a:lstStyle/>
          <a:p>
            <a:r>
              <a:rPr lang="en-US" sz="3000" b="1" dirty="0"/>
              <a:t>From Simulation to Symbolic Thought</a:t>
            </a:r>
          </a:p>
          <a:p>
            <a:pPr marL="457200" indent="-457200">
              <a:buFont typeface="Arial" panose="020B0604020202020204" pitchFamily="34" charset="0"/>
              <a:buChar char="•"/>
            </a:pPr>
            <a:r>
              <a:rPr lang="en-US" sz="2400" dirty="0"/>
              <a:t>Primate minds simulate self and others</a:t>
            </a:r>
          </a:p>
          <a:p>
            <a:pPr marL="457200" indent="-457200">
              <a:buFont typeface="Arial" panose="020B0604020202020204" pitchFamily="34" charset="0"/>
              <a:buChar char="•"/>
            </a:pPr>
            <a:r>
              <a:rPr lang="en-US" sz="2400" dirty="0"/>
              <a:t>Flexible representations became symbolic variables</a:t>
            </a:r>
          </a:p>
          <a:p>
            <a:pPr marL="457200" indent="-457200">
              <a:buFont typeface="Arial" panose="020B0604020202020204" pitchFamily="34" charset="0"/>
              <a:buChar char="•"/>
            </a:pPr>
            <a:r>
              <a:rPr lang="en-US" sz="2400" dirty="0"/>
              <a:t>These abilities paved the way for language</a:t>
            </a:r>
          </a:p>
        </p:txBody>
      </p:sp>
      <p:pic>
        <p:nvPicPr>
          <p:cNvPr id="17410" name="Picture 2" descr="How did language evolve in the lineage of higher primates? - ScienceDirect">
            <a:extLst>
              <a:ext uri="{FF2B5EF4-FFF2-40B4-BE49-F238E27FC236}">
                <a16:creationId xmlns:a16="http://schemas.microsoft.com/office/drawing/2014/main" id="{783528D4-0D44-1BAD-9BCC-81A0728B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53" y="1027356"/>
            <a:ext cx="11729729" cy="314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3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E4C6-C153-9BCF-7AB8-9B72785096C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17A92B9-A924-93CF-8C97-8425BA2CDB9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698B99B-67D4-D938-FE65-6DFF02B61E85}"/>
              </a:ext>
            </a:extLst>
          </p:cNvPr>
          <p:cNvSpPr txBox="1"/>
          <p:nvPr/>
        </p:nvSpPr>
        <p:spPr>
          <a:xfrm>
            <a:off x="4832160" y="910054"/>
            <a:ext cx="7466842" cy="2031325"/>
          </a:xfrm>
          <a:prstGeom prst="rect">
            <a:avLst/>
          </a:prstGeom>
          <a:noFill/>
        </p:spPr>
        <p:txBody>
          <a:bodyPr wrap="square" rtlCol="0">
            <a:spAutoFit/>
          </a:bodyPr>
          <a:lstStyle/>
          <a:p>
            <a:r>
              <a:rPr lang="en-US" sz="3000" b="1" dirty="0"/>
              <a:t>When and Where Did Language Emerge?</a:t>
            </a:r>
          </a:p>
          <a:p>
            <a:pPr marL="457200" indent="-457200">
              <a:buFont typeface="Arial" panose="020B0604020202020204" pitchFamily="34" charset="0"/>
              <a:buChar char="•"/>
            </a:pPr>
            <a:r>
              <a:rPr lang="en-US" sz="2400" dirty="0"/>
              <a:t>Fossil and archaeological clues are indirect</a:t>
            </a:r>
          </a:p>
          <a:p>
            <a:pPr marL="457200" indent="-457200">
              <a:buFont typeface="Arial" panose="020B0604020202020204" pitchFamily="34" charset="0"/>
              <a:buChar char="•"/>
            </a:pPr>
            <a:r>
              <a:rPr lang="en-US" sz="2400" dirty="0"/>
              <a:t>Where: Africa. When?</a:t>
            </a:r>
          </a:p>
          <a:p>
            <a:pPr marL="457200" indent="-457200">
              <a:buFont typeface="Arial" panose="020B0604020202020204" pitchFamily="34" charset="0"/>
              <a:buChar char="•"/>
            </a:pPr>
            <a:r>
              <a:rPr lang="en-US" sz="2400" dirty="0"/>
              <a:t>Estimates range from early </a:t>
            </a:r>
            <a:r>
              <a:rPr lang="en-US" sz="2400" i="1" dirty="0"/>
              <a:t>Homo</a:t>
            </a:r>
            <a:r>
              <a:rPr lang="en-US" sz="2400" dirty="0"/>
              <a:t> to modern humans</a:t>
            </a:r>
          </a:p>
          <a:p>
            <a:pPr marL="457200" indent="-457200">
              <a:buFont typeface="Arial" panose="020B0604020202020204" pitchFamily="34" charset="0"/>
              <a:buChar char="•"/>
            </a:pPr>
            <a:r>
              <a:rPr lang="en-US" sz="2400" dirty="0"/>
              <a:t>Language likely evolved gradually, not suddenly</a:t>
            </a:r>
          </a:p>
        </p:txBody>
      </p:sp>
      <p:pic>
        <p:nvPicPr>
          <p:cNvPr id="12290" name="Picture 2" descr="Midsagittal sections through chimpanzee (left) and human (right) head.... |  Download Scientific Diagram">
            <a:extLst>
              <a:ext uri="{FF2B5EF4-FFF2-40B4-BE49-F238E27FC236}">
                <a16:creationId xmlns:a16="http://schemas.microsoft.com/office/drawing/2014/main" id="{279844D8-403C-971A-7852-9431B6A4D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39"/>
          <a:stretch>
            <a:fillRect/>
          </a:stretch>
        </p:blipFill>
        <p:spPr bwMode="auto">
          <a:xfrm>
            <a:off x="8113705" y="3240852"/>
            <a:ext cx="3995085" cy="257270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he Origins of Language | Science Me">
            <a:extLst>
              <a:ext uri="{FF2B5EF4-FFF2-40B4-BE49-F238E27FC236}">
                <a16:creationId xmlns:a16="http://schemas.microsoft.com/office/drawing/2014/main" id="{98DA51CE-1A22-F81D-C7C0-30A5FB230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56" t="3696" r="11208"/>
          <a:stretch>
            <a:fillRect/>
          </a:stretch>
        </p:blipFill>
        <p:spPr bwMode="auto">
          <a:xfrm>
            <a:off x="83210" y="735162"/>
            <a:ext cx="4625983" cy="411951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Where was human language born? | Languages Of The World">
            <a:extLst>
              <a:ext uri="{FF2B5EF4-FFF2-40B4-BE49-F238E27FC236}">
                <a16:creationId xmlns:a16="http://schemas.microsoft.com/office/drawing/2014/main" id="{FA97895D-E776-8FDB-AE39-192228C0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619" y="3065960"/>
            <a:ext cx="3551086" cy="29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1CAB5-3D6D-A0A8-673A-360749865D3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252C26E-D99F-493D-FF7E-C5AD887C5F2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4C1092C-4120-D66D-E1D4-5EADF8F374FD}"/>
              </a:ext>
            </a:extLst>
          </p:cNvPr>
          <p:cNvSpPr txBox="1"/>
          <p:nvPr/>
        </p:nvSpPr>
        <p:spPr>
          <a:xfrm>
            <a:off x="7870840" y="1230476"/>
            <a:ext cx="4321160" cy="3662541"/>
          </a:xfrm>
          <a:prstGeom prst="rect">
            <a:avLst/>
          </a:prstGeom>
          <a:noFill/>
        </p:spPr>
        <p:txBody>
          <a:bodyPr wrap="square" rtlCol="0">
            <a:spAutoFit/>
          </a:bodyPr>
          <a:lstStyle/>
          <a:p>
            <a:r>
              <a:rPr lang="en-US" sz="3200" b="1" dirty="0"/>
              <a:t>How Did Language Evolve?</a:t>
            </a:r>
          </a:p>
          <a:p>
            <a:pPr marL="457200" indent="-457200">
              <a:buFont typeface="Arial" panose="020B0604020202020204" pitchFamily="34" charset="0"/>
              <a:buChar char="•"/>
            </a:pPr>
            <a:r>
              <a:rPr lang="en-US" sz="2400" dirty="0"/>
              <a:t>Language’s origins remain debated and uncertain</a:t>
            </a:r>
          </a:p>
          <a:p>
            <a:pPr marL="457200" indent="-457200">
              <a:buFont typeface="Arial" panose="020B0604020202020204" pitchFamily="34" charset="0"/>
              <a:buChar char="•"/>
            </a:pPr>
            <a:r>
              <a:rPr lang="en-US" sz="2400" dirty="0"/>
              <a:t>Different hypotheses emphasize different selective pressures</a:t>
            </a:r>
          </a:p>
          <a:p>
            <a:pPr marL="457200" indent="-457200">
              <a:buFont typeface="Arial" panose="020B0604020202020204" pitchFamily="34" charset="0"/>
              <a:buChar char="•"/>
            </a:pPr>
            <a:r>
              <a:rPr lang="en-US" sz="2400" dirty="0"/>
              <a:t>The truth may combine several interacting causes</a:t>
            </a:r>
          </a:p>
        </p:txBody>
      </p:sp>
      <p:pic>
        <p:nvPicPr>
          <p:cNvPr id="16386" name="Picture 2" descr="undefined">
            <a:extLst>
              <a:ext uri="{FF2B5EF4-FFF2-40B4-BE49-F238E27FC236}">
                <a16:creationId xmlns:a16="http://schemas.microsoft.com/office/drawing/2014/main" id="{92FD32A1-7DBC-FD3B-88CC-C579DB0D9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83" y="601533"/>
            <a:ext cx="7184024" cy="538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4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F3616-09F7-4211-3082-9B19F8DEB0C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23E26A6-FCFA-E8FA-FF52-6F7E947B3AA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B34A2E6-EDB4-75A7-5C72-FEE531A4E6BE}"/>
              </a:ext>
            </a:extLst>
          </p:cNvPr>
          <p:cNvSpPr txBox="1"/>
          <p:nvPr/>
        </p:nvSpPr>
        <p:spPr>
          <a:xfrm>
            <a:off x="6586330" y="1951672"/>
            <a:ext cx="5194947" cy="1692771"/>
          </a:xfrm>
          <a:prstGeom prst="rect">
            <a:avLst/>
          </a:prstGeom>
          <a:noFill/>
        </p:spPr>
        <p:txBody>
          <a:bodyPr wrap="square" rtlCol="0">
            <a:spAutoFit/>
          </a:bodyPr>
          <a:lstStyle/>
          <a:p>
            <a:r>
              <a:rPr lang="en-US" sz="3200" b="1" dirty="0"/>
              <a:t>Why Did Language Evolve?</a:t>
            </a:r>
          </a:p>
          <a:p>
            <a:pPr marL="342900" indent="-342900">
              <a:buFont typeface="Arial" panose="020B0604020202020204" pitchFamily="34" charset="0"/>
              <a:buChar char="•"/>
            </a:pPr>
            <a:r>
              <a:rPr lang="en-US" sz="2400" dirty="0"/>
              <a:t>Language is costly and complex</a:t>
            </a:r>
          </a:p>
          <a:p>
            <a:pPr marL="342900" indent="-342900">
              <a:buFont typeface="Arial" panose="020B0604020202020204" pitchFamily="34" charset="0"/>
              <a:buChar char="•"/>
            </a:pPr>
            <a:r>
              <a:rPr lang="en-US" sz="2400" dirty="0"/>
              <a:t>It benefits others as much as oneself</a:t>
            </a:r>
          </a:p>
          <a:p>
            <a:pPr marL="342900" indent="-342900">
              <a:buFont typeface="Arial" panose="020B0604020202020204" pitchFamily="34" charset="0"/>
              <a:buChar char="•"/>
            </a:pPr>
            <a:r>
              <a:rPr lang="en-US" sz="2400" dirty="0"/>
              <a:t>So why did it persist and spread?</a:t>
            </a:r>
          </a:p>
        </p:txBody>
      </p:sp>
      <p:pic>
        <p:nvPicPr>
          <p:cNvPr id="13314" name="Picture 2" descr="New Dilemmas for the Prisoner ...">
            <a:extLst>
              <a:ext uri="{FF2B5EF4-FFF2-40B4-BE49-F238E27FC236}">
                <a16:creationId xmlns:a16="http://schemas.microsoft.com/office/drawing/2014/main" id="{97D0A14D-7D1C-4C0D-E322-65F11511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77" y="735162"/>
            <a:ext cx="5194947" cy="512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6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3D43F-534A-C3A6-BD32-1B6F96407A0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B75BD15-FA3E-BB90-B4B7-DE44B72938A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D37EE51-4D4F-8E76-3700-163D5E6EB518}"/>
              </a:ext>
            </a:extLst>
          </p:cNvPr>
          <p:cNvSpPr txBox="1"/>
          <p:nvPr/>
        </p:nvSpPr>
        <p:spPr>
          <a:xfrm>
            <a:off x="7156174" y="1707554"/>
            <a:ext cx="4996069" cy="2400657"/>
          </a:xfrm>
          <a:prstGeom prst="rect">
            <a:avLst/>
          </a:prstGeom>
          <a:noFill/>
        </p:spPr>
        <p:txBody>
          <a:bodyPr wrap="square" rtlCol="0">
            <a:spAutoFit/>
          </a:bodyPr>
          <a:lstStyle/>
          <a:p>
            <a:r>
              <a:rPr lang="en-US" sz="3000" b="1" dirty="0"/>
              <a:t>Adaptive Payoffs of Language</a:t>
            </a:r>
          </a:p>
          <a:p>
            <a:pPr marL="457200" indent="-457200">
              <a:buFont typeface="Arial" panose="020B0604020202020204" pitchFamily="34" charset="0"/>
              <a:buChar char="•"/>
            </a:pPr>
            <a:r>
              <a:rPr lang="en-US" sz="2400" dirty="0"/>
              <a:t>Information sharing, teaching and learning</a:t>
            </a:r>
          </a:p>
          <a:p>
            <a:pPr marL="457200" indent="-457200">
              <a:buFont typeface="Arial" panose="020B0604020202020204" pitchFamily="34" charset="0"/>
              <a:buChar char="•"/>
            </a:pPr>
            <a:r>
              <a:rPr lang="en-US" sz="2400" dirty="0"/>
              <a:t>Social cohesion</a:t>
            </a:r>
          </a:p>
          <a:p>
            <a:pPr marL="457200" indent="-457200">
              <a:buFont typeface="Arial" panose="020B0604020202020204" pitchFamily="34" charset="0"/>
              <a:buChar char="•"/>
            </a:pPr>
            <a:r>
              <a:rPr lang="en-US" sz="2400" dirty="0"/>
              <a:t>Planning and coordination with others and oneself</a:t>
            </a:r>
          </a:p>
        </p:txBody>
      </p:sp>
      <p:pic>
        <p:nvPicPr>
          <p:cNvPr id="10242" name="Picture 2" descr="Homo erectus Behavior and Cognitive Abilities | Intro to Paleoanthropology  Class Notes">
            <a:extLst>
              <a:ext uri="{FF2B5EF4-FFF2-40B4-BE49-F238E27FC236}">
                <a16:creationId xmlns:a16="http://schemas.microsoft.com/office/drawing/2014/main" id="{CE8560C3-4796-16D0-DC2E-130303154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69" y="825371"/>
            <a:ext cx="6580097" cy="496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52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CA083-99E2-F229-F475-09964BA049F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C8C3E47-91E2-2CF1-9719-B07E1B3417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BEA2918-C28E-5B31-81BC-57463E5F930A}"/>
              </a:ext>
            </a:extLst>
          </p:cNvPr>
          <p:cNvSpPr txBox="1"/>
          <p:nvPr/>
        </p:nvSpPr>
        <p:spPr>
          <a:xfrm>
            <a:off x="224336" y="780151"/>
            <a:ext cx="6905334" cy="1692771"/>
          </a:xfrm>
          <a:prstGeom prst="rect">
            <a:avLst/>
          </a:prstGeom>
          <a:noFill/>
        </p:spPr>
        <p:txBody>
          <a:bodyPr wrap="square" rtlCol="0">
            <a:spAutoFit/>
          </a:bodyPr>
          <a:lstStyle/>
          <a:p>
            <a:r>
              <a:rPr lang="en-US" sz="3200" b="1" dirty="0"/>
              <a:t>Language as a Social Lubricant</a:t>
            </a:r>
          </a:p>
          <a:p>
            <a:pPr marL="457200" indent="-457200">
              <a:buFont typeface="Arial" panose="020B0604020202020204" pitchFamily="34" charset="0"/>
              <a:buChar char="•"/>
            </a:pPr>
            <a:r>
              <a:rPr lang="en-US" sz="2400" dirty="0"/>
              <a:t>Language first spread through close relationships</a:t>
            </a:r>
          </a:p>
          <a:p>
            <a:pPr marL="457200" indent="-457200">
              <a:buFont typeface="Arial" panose="020B0604020202020204" pitchFamily="34" charset="0"/>
              <a:buChar char="•"/>
            </a:pPr>
            <a:r>
              <a:rPr lang="en-US" sz="2400" dirty="0"/>
              <a:t>Talking built trust, comfort, and attraction</a:t>
            </a:r>
          </a:p>
          <a:p>
            <a:pPr marL="457200" indent="-457200">
              <a:buFont typeface="Arial" panose="020B0604020202020204" pitchFamily="34" charset="0"/>
              <a:buChar char="•"/>
            </a:pPr>
            <a:r>
              <a:rPr lang="en-US" sz="2400" dirty="0"/>
              <a:t>Speech became a social and emotional bond</a:t>
            </a:r>
          </a:p>
        </p:txBody>
      </p:sp>
      <p:pic>
        <p:nvPicPr>
          <p:cNvPr id="18434" name="Picture 2" descr="Grooming, Gossip, and the Evolution of Language — Harvard University Press">
            <a:extLst>
              <a:ext uri="{FF2B5EF4-FFF2-40B4-BE49-F238E27FC236}">
                <a16:creationId xmlns:a16="http://schemas.microsoft.com/office/drawing/2014/main" id="{8291EB4A-E213-9B06-C770-87E07F4FB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539" y="1258956"/>
            <a:ext cx="2962712" cy="434008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ilhouettes depicting a human evolving from an ape, with the image on the right being a woman holding a small child">
            <a:extLst>
              <a:ext uri="{FF2B5EF4-FFF2-40B4-BE49-F238E27FC236}">
                <a16:creationId xmlns:a16="http://schemas.microsoft.com/office/drawing/2014/main" id="{C5425F89-ED5A-27DF-A61E-A638627A5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88" y="2731864"/>
            <a:ext cx="5878096" cy="330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7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B6DA-B2E3-BEF2-3BC7-68A068F2EC4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2C7DB58-6D17-EEB6-DE0C-AF5871D9B8D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4323CBF-4090-48F5-E458-AC276470083E}"/>
              </a:ext>
            </a:extLst>
          </p:cNvPr>
          <p:cNvSpPr txBox="1"/>
          <p:nvPr/>
        </p:nvSpPr>
        <p:spPr>
          <a:xfrm>
            <a:off x="7127862" y="1535276"/>
            <a:ext cx="4494295" cy="2800767"/>
          </a:xfrm>
          <a:prstGeom prst="rect">
            <a:avLst/>
          </a:prstGeom>
          <a:noFill/>
        </p:spPr>
        <p:txBody>
          <a:bodyPr wrap="square" rtlCol="0">
            <a:spAutoFit/>
          </a:bodyPr>
          <a:lstStyle/>
          <a:p>
            <a:r>
              <a:rPr lang="en-US" sz="3200" b="1" dirty="0"/>
              <a:t>Language for Thought</a:t>
            </a:r>
          </a:p>
          <a:p>
            <a:pPr marL="457200" indent="-457200">
              <a:buFont typeface="Arial" panose="020B0604020202020204" pitchFamily="34" charset="0"/>
              <a:buChar char="•"/>
            </a:pPr>
            <a:r>
              <a:rPr lang="en-US" sz="2400" dirty="0"/>
              <a:t>Language may have begun as inner speech</a:t>
            </a:r>
          </a:p>
          <a:p>
            <a:pPr marL="457200" indent="-457200">
              <a:buFont typeface="Arial" panose="020B0604020202020204" pitchFamily="34" charset="0"/>
              <a:buChar char="•"/>
            </a:pPr>
            <a:r>
              <a:rPr lang="en-US" sz="2400" dirty="0"/>
              <a:t>Words help structure symbolic imagination</a:t>
            </a:r>
          </a:p>
          <a:p>
            <a:pPr marL="457200" indent="-457200">
              <a:buFont typeface="Arial" panose="020B0604020202020204" pitchFamily="34" charset="0"/>
              <a:buChar char="•"/>
            </a:pPr>
            <a:r>
              <a:rPr lang="en-US" sz="2400" dirty="0"/>
              <a:t>Talking to ourselves made thinking more powerful</a:t>
            </a:r>
          </a:p>
        </p:txBody>
      </p:sp>
      <p:pic>
        <p:nvPicPr>
          <p:cNvPr id="19458" name="Picture 2" descr="THE BASES OF THE MIND:THE RELATIONSHIP OF LANGUAGE AND THOUGHT | by Koç  University | Koç University | Medium">
            <a:extLst>
              <a:ext uri="{FF2B5EF4-FFF2-40B4-BE49-F238E27FC236}">
                <a16:creationId xmlns:a16="http://schemas.microsoft.com/office/drawing/2014/main" id="{B25C00F8-0C18-E85B-99FD-4EB7C283F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49" y="1268999"/>
            <a:ext cx="6630084" cy="326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3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11-1</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2858731" cy="584775"/>
          </a:xfrm>
          <a:prstGeom prst="rect">
            <a:avLst/>
          </a:prstGeom>
          <a:noFill/>
        </p:spPr>
        <p:txBody>
          <a:bodyPr wrap="none" rtlCol="0">
            <a:spAutoFit/>
          </a:bodyPr>
          <a:lstStyle/>
          <a:p>
            <a:r>
              <a:rPr lang="en-US" sz="3200" b="1" dirty="0"/>
              <a:t>Password</a:t>
            </a:r>
            <a:r>
              <a:rPr lang="en-US" sz="3200" dirty="0"/>
              <a:t>: </a:t>
            </a:r>
            <a:r>
              <a:rPr lang="en-US" sz="3200" dirty="0" err="1"/>
              <a:t>kanzi</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584775"/>
          </a:xfrm>
          <a:prstGeom prst="rect">
            <a:avLst/>
          </a:prstGeom>
          <a:noFill/>
        </p:spPr>
        <p:txBody>
          <a:bodyPr wrap="square" rtlCol="0">
            <a:spAutoFit/>
          </a:bodyPr>
          <a:lstStyle/>
          <a:p>
            <a:r>
              <a:rPr lang="en-US" sz="3200" b="1" dirty="0"/>
              <a:t>Question</a:t>
            </a:r>
            <a:r>
              <a:rPr lang="en-US" sz="3200" dirty="0"/>
              <a:t>: According to the reading, what is language?</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E554-D770-A233-B135-ACC9B017A14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EF5CA9-2969-50F7-7025-03398524409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6BEBCE5-2FF3-A803-4A4A-5081DE246A8E}"/>
              </a:ext>
            </a:extLst>
          </p:cNvPr>
          <p:cNvSpPr txBox="1"/>
          <p:nvPr/>
        </p:nvSpPr>
        <p:spPr>
          <a:xfrm>
            <a:off x="76853" y="4326502"/>
            <a:ext cx="12115147" cy="2031325"/>
          </a:xfrm>
          <a:prstGeom prst="rect">
            <a:avLst/>
          </a:prstGeom>
          <a:noFill/>
        </p:spPr>
        <p:txBody>
          <a:bodyPr wrap="square" rtlCol="0">
            <a:spAutoFit/>
          </a:bodyPr>
          <a:lstStyle/>
          <a:p>
            <a:r>
              <a:rPr lang="en-US" sz="3000" b="1" dirty="0"/>
              <a:t> Cumulative Culture</a:t>
            </a:r>
          </a:p>
          <a:p>
            <a:pPr marL="342900" indent="-342900">
              <a:buFont typeface="Arial" panose="020B0604020202020204" pitchFamily="34" charset="0"/>
              <a:buChar char="•"/>
            </a:pPr>
            <a:r>
              <a:rPr lang="en-US" sz="2400" dirty="0"/>
              <a:t>Language made knowledge cumulative</a:t>
            </a:r>
          </a:p>
          <a:p>
            <a:pPr marL="342900" indent="-342900">
              <a:buFont typeface="Arial" panose="020B0604020202020204" pitchFamily="34" charset="0"/>
              <a:buChar char="•"/>
            </a:pPr>
            <a:r>
              <a:rPr lang="en-US" sz="2400" dirty="0"/>
              <a:t>Ideas began evolving faster than genes</a:t>
            </a:r>
          </a:p>
          <a:p>
            <a:pPr marL="342900" indent="-342900">
              <a:buFont typeface="Arial" panose="020B0604020202020204" pitchFamily="34" charset="0"/>
              <a:buChar char="•"/>
            </a:pPr>
            <a:r>
              <a:rPr lang="en-US" sz="2400" dirty="0"/>
              <a:t>Culture became a new kind of inheritance</a:t>
            </a:r>
          </a:p>
          <a:p>
            <a:pPr marL="457200" indent="-457200">
              <a:buFont typeface="Arial" panose="020B0604020202020204" pitchFamily="34" charset="0"/>
              <a:buChar char="•"/>
            </a:pPr>
            <a:endParaRPr lang="en-US" sz="2400" dirty="0"/>
          </a:p>
        </p:txBody>
      </p:sp>
      <p:graphicFrame>
        <p:nvGraphicFramePr>
          <p:cNvPr id="3" name="Table 2">
            <a:extLst>
              <a:ext uri="{FF2B5EF4-FFF2-40B4-BE49-F238E27FC236}">
                <a16:creationId xmlns:a16="http://schemas.microsoft.com/office/drawing/2014/main" id="{AD0A4FC1-D62C-6B09-3822-8D9E86951B52}"/>
              </a:ext>
            </a:extLst>
          </p:cNvPr>
          <p:cNvGraphicFramePr>
            <a:graphicFrameLocks noGrp="1"/>
          </p:cNvGraphicFramePr>
          <p:nvPr>
            <p:extLst>
              <p:ext uri="{D42A27DB-BD31-4B8C-83A1-F6EECF244321}">
                <p14:modId xmlns:p14="http://schemas.microsoft.com/office/powerpoint/2010/main" val="14968012"/>
              </p:ext>
            </p:extLst>
          </p:nvPr>
        </p:nvGraphicFramePr>
        <p:xfrm>
          <a:off x="76853" y="854432"/>
          <a:ext cx="12115147" cy="3017520"/>
        </p:xfrm>
        <a:graphic>
          <a:graphicData uri="http://schemas.openxmlformats.org/drawingml/2006/table">
            <a:tbl>
              <a:tblPr firstRow="1" firstCol="1" bandRow="1">
                <a:tableStyleId>{5C22544A-7EE6-4342-B048-85BDC9FD1C3A}</a:tableStyleId>
              </a:tblPr>
              <a:tblGrid>
                <a:gridCol w="1637710">
                  <a:extLst>
                    <a:ext uri="{9D8B030D-6E8A-4147-A177-3AD203B41FA5}">
                      <a16:colId xmlns:a16="http://schemas.microsoft.com/office/drawing/2014/main" val="4122810129"/>
                    </a:ext>
                  </a:extLst>
                </a:gridCol>
                <a:gridCol w="2420115">
                  <a:extLst>
                    <a:ext uri="{9D8B030D-6E8A-4147-A177-3AD203B41FA5}">
                      <a16:colId xmlns:a16="http://schemas.microsoft.com/office/drawing/2014/main" val="1259505664"/>
                    </a:ext>
                  </a:extLst>
                </a:gridCol>
                <a:gridCol w="2637183">
                  <a:extLst>
                    <a:ext uri="{9D8B030D-6E8A-4147-A177-3AD203B41FA5}">
                      <a16:colId xmlns:a16="http://schemas.microsoft.com/office/drawing/2014/main" val="1909603665"/>
                    </a:ext>
                  </a:extLst>
                </a:gridCol>
                <a:gridCol w="2663687">
                  <a:extLst>
                    <a:ext uri="{9D8B030D-6E8A-4147-A177-3AD203B41FA5}">
                      <a16:colId xmlns:a16="http://schemas.microsoft.com/office/drawing/2014/main" val="4193109764"/>
                    </a:ext>
                  </a:extLst>
                </a:gridCol>
                <a:gridCol w="2756452">
                  <a:extLst>
                    <a:ext uri="{9D8B030D-6E8A-4147-A177-3AD203B41FA5}">
                      <a16:colId xmlns:a16="http://schemas.microsoft.com/office/drawing/2014/main" val="4003835439"/>
                    </a:ext>
                  </a:extLst>
                </a:gridCol>
              </a:tblGrid>
              <a:tr h="613642">
                <a:tc>
                  <a:txBody>
                    <a:bodyPr/>
                    <a:lstStyle/>
                    <a:p>
                      <a:pPr marL="0" marR="0" indent="0" algn="just">
                        <a:buNone/>
                      </a:pPr>
                      <a:r>
                        <a:rPr lang="en-US" sz="2200" kern="100">
                          <a:effectLst/>
                        </a:rPr>
                        <a:t> </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REINFORCING IN EARLY BILATERIANS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SIMULATING IN EARLY VERTEBRATES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MENTALIZING IN EARLY PRIMATES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SPEAKING IN EARLY HUMANS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856953"/>
                  </a:ext>
                </a:extLst>
              </a:tr>
              <a:tr h="549735">
                <a:tc>
                  <a:txBody>
                    <a:bodyPr/>
                    <a:lstStyle/>
                    <a:p>
                      <a:pPr marL="0" marR="0" indent="0" algn="l">
                        <a:buNone/>
                      </a:pPr>
                      <a:r>
                        <a:rPr lang="en-US" sz="2200" kern="100" dirty="0">
                          <a:effectLst/>
                        </a:rPr>
                        <a:t>SOURCE OF LEARNING</a:t>
                      </a:r>
                    </a:p>
                  </a:txBody>
                  <a:tcPr marL="68580" marR="68580" marT="0" marB="0"/>
                </a:tc>
                <a:tc>
                  <a:txBody>
                    <a:bodyPr/>
                    <a:lstStyle/>
                    <a:p>
                      <a:pPr marL="0" marR="0" indent="0" algn="ctr">
                        <a:buNone/>
                      </a:pPr>
                      <a:r>
                        <a:rPr lang="en-US" sz="2200" kern="100" dirty="0">
                          <a:effectLst/>
                        </a:rPr>
                        <a:t>Learning from your own actual actions</a:t>
                      </a:r>
                    </a:p>
                  </a:txBody>
                  <a:tcPr marL="68580" marR="68580" marT="0" marB="0" anchor="ctr"/>
                </a:tc>
                <a:tc>
                  <a:txBody>
                    <a:bodyPr/>
                    <a:lstStyle/>
                    <a:p>
                      <a:pPr marL="0" marR="0" indent="0" algn="ctr">
                        <a:buNone/>
                      </a:pPr>
                      <a:r>
                        <a:rPr lang="en-US" sz="2200" kern="100" dirty="0">
                          <a:effectLst/>
                        </a:rPr>
                        <a:t>Learning from your own imagined actions</a:t>
                      </a:r>
                    </a:p>
                  </a:txBody>
                  <a:tcPr marL="68580" marR="68580" marT="0" marB="0" anchor="ctr"/>
                </a:tc>
                <a:tc>
                  <a:txBody>
                    <a:bodyPr/>
                    <a:lstStyle/>
                    <a:p>
                      <a:pPr marL="0" marR="0" indent="0" algn="ctr">
                        <a:buNone/>
                      </a:pPr>
                      <a:r>
                        <a:rPr lang="en-US" sz="2200" kern="100" dirty="0">
                          <a:effectLst/>
                        </a:rPr>
                        <a:t>Learning from others' actual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indent="0" algn="ctr">
                        <a:buNone/>
                      </a:pPr>
                      <a:r>
                        <a:rPr lang="en-US" sz="2200" kern="100" dirty="0">
                          <a:effectLst/>
                        </a:rPr>
                        <a:t>Learning from others' imagined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9389177"/>
                  </a:ext>
                </a:extLst>
              </a:tr>
              <a:tr h="920463">
                <a:tc>
                  <a:txBody>
                    <a:bodyPr/>
                    <a:lstStyle/>
                    <a:p>
                      <a:pPr marL="0" marR="0" indent="0" algn="l">
                        <a:buNone/>
                      </a:pPr>
                      <a:r>
                        <a:rPr lang="en-US" sz="2200" kern="100" dirty="0">
                          <a:effectLst/>
                        </a:rPr>
                        <a:t>WHO LEARNING FROM?</a:t>
                      </a:r>
                    </a:p>
                  </a:txBody>
                  <a:tcPr marL="68580" marR="68580" marT="0" marB="0"/>
                </a:tc>
                <a:tc>
                  <a:txBody>
                    <a:bodyPr/>
                    <a:lstStyle/>
                    <a:p>
                      <a:pPr marL="0" marR="0" indent="0" algn="ctr">
                        <a:buNone/>
                      </a:pPr>
                      <a:r>
                        <a:rPr lang="en-US" sz="2200" kern="100" dirty="0">
                          <a:effectLst/>
                        </a:rPr>
                        <a:t>Yourself</a:t>
                      </a:r>
                    </a:p>
                  </a:txBody>
                  <a:tcPr marL="68580" marR="68580" marT="0" marB="0" anchor="ctr"/>
                </a:tc>
                <a:tc>
                  <a:txBody>
                    <a:bodyPr/>
                    <a:lstStyle/>
                    <a:p>
                      <a:pPr marL="0" marR="0" indent="0" algn="ctr">
                        <a:buNone/>
                      </a:pPr>
                      <a:r>
                        <a:rPr lang="en-US" sz="2200" kern="100" dirty="0">
                          <a:effectLst/>
                        </a:rPr>
                        <a:t>Yourself</a:t>
                      </a:r>
                    </a:p>
                  </a:txBody>
                  <a:tcPr marL="68580" marR="68580" marT="0" marB="0" anchor="ctr"/>
                </a:tc>
                <a:tc>
                  <a:txBody>
                    <a:bodyPr/>
                    <a:lstStyle/>
                    <a:p>
                      <a:pPr marL="0" marR="0" indent="0" algn="ctr">
                        <a:buNone/>
                      </a:pPr>
                      <a:r>
                        <a:rPr lang="en-US" sz="2200" kern="100" dirty="0">
                          <a:effectLst/>
                        </a:rPr>
                        <a:t>Others</a:t>
                      </a:r>
                    </a:p>
                  </a:txBody>
                  <a:tcPr marL="68580" marR="68580" marT="0" marB="0" anchor="ctr"/>
                </a:tc>
                <a:tc>
                  <a:txBody>
                    <a:bodyPr/>
                    <a:lstStyle/>
                    <a:p>
                      <a:pPr marL="0" marR="0" indent="0" algn="ctr">
                        <a:buNone/>
                      </a:pPr>
                      <a:r>
                        <a:rPr lang="en-US" sz="2200" kern="100" dirty="0">
                          <a:effectLst/>
                        </a:rPr>
                        <a:t>Others</a:t>
                      </a:r>
                    </a:p>
                  </a:txBody>
                  <a:tcPr marL="68580" marR="68580" marT="0" marB="0" anchor="ctr"/>
                </a:tc>
                <a:extLst>
                  <a:ext uri="{0D108BD9-81ED-4DB2-BD59-A6C34878D82A}">
                    <a16:rowId xmlns:a16="http://schemas.microsoft.com/office/drawing/2014/main" val="3582938855"/>
                  </a:ext>
                </a:extLst>
              </a:tr>
              <a:tr h="613642">
                <a:tc>
                  <a:txBody>
                    <a:bodyPr/>
                    <a:lstStyle/>
                    <a:p>
                      <a:pPr marL="0" marR="0" indent="0" algn="l">
                        <a:buNone/>
                      </a:pPr>
                      <a:r>
                        <a:rPr lang="en-US" sz="2200" kern="100" dirty="0">
                          <a:effectLst/>
                        </a:rPr>
                        <a:t>ACTION KIND?</a:t>
                      </a:r>
                    </a:p>
                  </a:txBody>
                  <a:tcPr marL="68580" marR="68580" marT="0" marB="0"/>
                </a:tc>
                <a:tc>
                  <a:txBody>
                    <a:bodyPr/>
                    <a:lstStyle/>
                    <a:p>
                      <a:pPr marL="0" marR="0" indent="0" algn="ctr">
                        <a:buNone/>
                      </a:pPr>
                      <a:r>
                        <a:rPr lang="en-US" sz="2200" kern="100" dirty="0">
                          <a:effectLst/>
                        </a:rPr>
                        <a:t>Actual actions</a:t>
                      </a:r>
                    </a:p>
                  </a:txBody>
                  <a:tcPr marL="68580" marR="68580" marT="0" marB="0" anchor="ctr"/>
                </a:tc>
                <a:tc>
                  <a:txBody>
                    <a:bodyPr/>
                    <a:lstStyle/>
                    <a:p>
                      <a:pPr marL="0" marR="0" indent="0" algn="ctr">
                        <a:buNone/>
                      </a:pPr>
                      <a:r>
                        <a:rPr lang="en-US" sz="2200" kern="100" dirty="0">
                          <a:effectLst/>
                        </a:rPr>
                        <a:t>Imagined actions</a:t>
                      </a:r>
                    </a:p>
                  </a:txBody>
                  <a:tcPr marL="68580" marR="68580" marT="0" marB="0" anchor="ctr"/>
                </a:tc>
                <a:tc>
                  <a:txBody>
                    <a:bodyPr/>
                    <a:lstStyle/>
                    <a:p>
                      <a:pPr marL="0" marR="0" indent="0" algn="ctr">
                        <a:buNone/>
                      </a:pPr>
                      <a:r>
                        <a:rPr lang="en-US" sz="2200" kern="100" dirty="0">
                          <a:effectLst/>
                        </a:rPr>
                        <a:t>Actual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indent="0" algn="ctr">
                        <a:buNone/>
                      </a:pPr>
                      <a:r>
                        <a:rPr lang="en-US" sz="2200" kern="100" dirty="0">
                          <a:effectLst/>
                        </a:rPr>
                        <a:t>Imagined actions</a:t>
                      </a:r>
                    </a:p>
                  </a:txBody>
                  <a:tcPr marL="68580" marR="68580" marT="0" marB="0" anchor="ctr"/>
                </a:tc>
                <a:extLst>
                  <a:ext uri="{0D108BD9-81ED-4DB2-BD59-A6C34878D82A}">
                    <a16:rowId xmlns:a16="http://schemas.microsoft.com/office/drawing/2014/main" val="2538387087"/>
                  </a:ext>
                </a:extLst>
              </a:tr>
            </a:tbl>
          </a:graphicData>
        </a:graphic>
      </p:graphicFrame>
    </p:spTree>
    <p:extLst>
      <p:ext uri="{BB962C8B-B14F-4D97-AF65-F5344CB8AC3E}">
        <p14:creationId xmlns:p14="http://schemas.microsoft.com/office/powerpoint/2010/main" val="223131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2108-975A-C640-0A62-8033280F378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AD0D36-4703-C29A-5236-219DAAE438E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7C0E79A-C1A1-70A3-A991-186C227D9DC4}"/>
              </a:ext>
            </a:extLst>
          </p:cNvPr>
          <p:cNvSpPr txBox="1"/>
          <p:nvPr/>
        </p:nvSpPr>
        <p:spPr>
          <a:xfrm>
            <a:off x="269461" y="735162"/>
            <a:ext cx="9311860" cy="1692771"/>
          </a:xfrm>
          <a:prstGeom prst="rect">
            <a:avLst/>
          </a:prstGeom>
          <a:noFill/>
        </p:spPr>
        <p:txBody>
          <a:bodyPr wrap="square" rtlCol="0">
            <a:spAutoFit/>
          </a:bodyPr>
          <a:lstStyle/>
          <a:p>
            <a:r>
              <a:rPr lang="en-US" sz="3200" b="1" dirty="0"/>
              <a:t>The Runaway Feedback Loop</a:t>
            </a:r>
          </a:p>
          <a:p>
            <a:pPr marL="457200" indent="-457200">
              <a:buFont typeface="Arial" panose="020B0604020202020204" pitchFamily="34" charset="0"/>
              <a:buChar char="•"/>
            </a:pPr>
            <a:r>
              <a:rPr lang="en-US" sz="2400" dirty="0"/>
              <a:t>Language, cooperation, and brain growth reinforced each other</a:t>
            </a:r>
          </a:p>
          <a:p>
            <a:pPr marL="457200" indent="-457200">
              <a:buFont typeface="Arial" panose="020B0604020202020204" pitchFamily="34" charset="0"/>
              <a:buChar char="•"/>
            </a:pPr>
            <a:r>
              <a:rPr lang="en-US" sz="2400" dirty="0"/>
              <a:t>Bigger groups required better communication</a:t>
            </a:r>
          </a:p>
          <a:p>
            <a:pPr marL="457200" indent="-457200">
              <a:buFont typeface="Arial" panose="020B0604020202020204" pitchFamily="34" charset="0"/>
              <a:buChar char="•"/>
            </a:pPr>
            <a:r>
              <a:rPr lang="en-US" sz="2400" dirty="0"/>
              <a:t>Better communication supported even larger groups</a:t>
            </a:r>
          </a:p>
        </p:txBody>
      </p:sp>
      <p:graphicFrame>
        <p:nvGraphicFramePr>
          <p:cNvPr id="3" name="Diagram 2">
            <a:extLst>
              <a:ext uri="{FF2B5EF4-FFF2-40B4-BE49-F238E27FC236}">
                <a16:creationId xmlns:a16="http://schemas.microsoft.com/office/drawing/2014/main" id="{3E754F54-DDC2-C2E2-2AD0-BCB2363F8A5C}"/>
              </a:ext>
            </a:extLst>
          </p:cNvPr>
          <p:cNvGraphicFramePr/>
          <p:nvPr>
            <p:extLst>
              <p:ext uri="{D42A27DB-BD31-4B8C-83A1-F6EECF244321}">
                <p14:modId xmlns:p14="http://schemas.microsoft.com/office/powerpoint/2010/main" val="1070465175"/>
              </p:ext>
            </p:extLst>
          </p:nvPr>
        </p:nvGraphicFramePr>
        <p:xfrm>
          <a:off x="7158382" y="1190453"/>
          <a:ext cx="4845877" cy="4932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484" name="Picture 4" descr="THE SYMBOLIC SPECIES The Co-Evolution of Language and the Brain by Terrence  W. Deacon on Rare Book Cellar">
            <a:extLst>
              <a:ext uri="{FF2B5EF4-FFF2-40B4-BE49-F238E27FC236}">
                <a16:creationId xmlns:a16="http://schemas.microsoft.com/office/drawing/2014/main" id="{D8B8E186-67B7-377D-8D51-4560AEAE12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9934" y="2531164"/>
            <a:ext cx="2473685" cy="329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59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6593-0DA1-0E24-5499-C36961A471F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98F734-5AB5-DA8E-5B01-F53ED46FBE7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B5B3449-94A1-BAA4-3031-31F42E863118}"/>
              </a:ext>
            </a:extLst>
          </p:cNvPr>
          <p:cNvSpPr txBox="1"/>
          <p:nvPr/>
        </p:nvSpPr>
        <p:spPr>
          <a:xfrm>
            <a:off x="6035212" y="1567765"/>
            <a:ext cx="5831352" cy="2769989"/>
          </a:xfrm>
          <a:prstGeom prst="rect">
            <a:avLst/>
          </a:prstGeom>
          <a:noFill/>
        </p:spPr>
        <p:txBody>
          <a:bodyPr wrap="square" rtlCol="0">
            <a:spAutoFit/>
          </a:bodyPr>
          <a:lstStyle/>
          <a:p>
            <a:r>
              <a:rPr lang="en-US" sz="3000" b="1" dirty="0"/>
              <a:t>From Language to Symbolic Culture</a:t>
            </a:r>
          </a:p>
          <a:p>
            <a:pPr marL="457200" indent="-457200">
              <a:buFont typeface="Arial" panose="020B0604020202020204" pitchFamily="34" charset="0"/>
              <a:buChar char="•"/>
            </a:pPr>
            <a:r>
              <a:rPr lang="en-US" sz="2400" dirty="0"/>
              <a:t>Language enabled shared imagination and abstract ideas</a:t>
            </a:r>
          </a:p>
          <a:p>
            <a:pPr marL="457200" indent="-457200">
              <a:buFont typeface="Arial" panose="020B0604020202020204" pitchFamily="34" charset="0"/>
              <a:buChar char="•"/>
            </a:pPr>
            <a:r>
              <a:rPr lang="en-US" sz="2400" dirty="0"/>
              <a:t>Symbols allowed cooperation beyond direct experience</a:t>
            </a:r>
          </a:p>
          <a:p>
            <a:pPr marL="457200" indent="-457200">
              <a:buFont typeface="Arial" panose="020B0604020202020204" pitchFamily="34" charset="0"/>
              <a:buChar char="•"/>
            </a:pPr>
            <a:r>
              <a:rPr lang="en-US" sz="2400" dirty="0"/>
              <a:t>Culture became a network of shared meanings</a:t>
            </a:r>
          </a:p>
        </p:txBody>
      </p:sp>
      <p:pic>
        <p:nvPicPr>
          <p:cNvPr id="3" name="Picture 2" descr="A graph of different relationships&#10;&#10;AI-generated content may be incorrect.">
            <a:extLst>
              <a:ext uri="{FF2B5EF4-FFF2-40B4-BE49-F238E27FC236}">
                <a16:creationId xmlns:a16="http://schemas.microsoft.com/office/drawing/2014/main" id="{5E202F5C-2404-4D4E-2824-9467D090BB00}"/>
              </a:ext>
            </a:extLst>
          </p:cNvPr>
          <p:cNvPicPr>
            <a:picLocks noChangeAspect="1"/>
          </p:cNvPicPr>
          <p:nvPr/>
        </p:nvPicPr>
        <p:blipFill>
          <a:blip r:embed="rId3"/>
          <a:srcRect b="8425"/>
          <a:stretch>
            <a:fillRect/>
          </a:stretch>
        </p:blipFill>
        <p:spPr>
          <a:xfrm>
            <a:off x="325436" y="735162"/>
            <a:ext cx="5650898" cy="5260849"/>
          </a:xfrm>
          <a:prstGeom prst="rect">
            <a:avLst/>
          </a:prstGeom>
        </p:spPr>
      </p:pic>
    </p:spTree>
    <p:extLst>
      <p:ext uri="{BB962C8B-B14F-4D97-AF65-F5344CB8AC3E}">
        <p14:creationId xmlns:p14="http://schemas.microsoft.com/office/powerpoint/2010/main" val="194363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7776C-FC7E-E46B-8A2B-440C46733FD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A5E74F9-3082-4766-460C-E402A937DCC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8D282C0-1A9F-B964-57B8-7042137FC72B}"/>
              </a:ext>
            </a:extLst>
          </p:cNvPr>
          <p:cNvSpPr txBox="1"/>
          <p:nvPr/>
        </p:nvSpPr>
        <p:spPr>
          <a:xfrm>
            <a:off x="314631" y="735162"/>
            <a:ext cx="11877369" cy="1661993"/>
          </a:xfrm>
          <a:prstGeom prst="rect">
            <a:avLst/>
          </a:prstGeom>
          <a:noFill/>
        </p:spPr>
        <p:txBody>
          <a:bodyPr wrap="square" rtlCol="0">
            <a:spAutoFit/>
          </a:bodyPr>
          <a:lstStyle/>
          <a:p>
            <a:r>
              <a:rPr lang="en-US" sz="3000" b="1" dirty="0"/>
              <a:t>The Singularity Has Already Happened</a:t>
            </a:r>
          </a:p>
          <a:p>
            <a:pPr marL="457200" indent="-457200">
              <a:buFont typeface="Arial" panose="020B0604020202020204" pitchFamily="34" charset="0"/>
              <a:buChar char="•"/>
            </a:pPr>
            <a:r>
              <a:rPr lang="en-US" sz="2400" dirty="0"/>
              <a:t>The “singularity” usually means future machine intelligence</a:t>
            </a:r>
          </a:p>
          <a:p>
            <a:pPr marL="457200" indent="-457200">
              <a:buFont typeface="Arial" panose="020B0604020202020204" pitchFamily="34" charset="0"/>
              <a:buChar char="•"/>
            </a:pPr>
            <a:r>
              <a:rPr lang="en-US" sz="2400" dirty="0"/>
              <a:t>Intelligence and idea starts growing exponentially</a:t>
            </a:r>
          </a:p>
          <a:p>
            <a:pPr marL="457200" indent="-457200">
              <a:buFont typeface="Arial" panose="020B0604020202020204" pitchFamily="34" charset="0"/>
              <a:buChar char="•"/>
            </a:pPr>
            <a:r>
              <a:rPr lang="en-US" sz="2400" dirty="0"/>
              <a:t>But arguably it has already happened—with language and culture</a:t>
            </a:r>
          </a:p>
        </p:txBody>
      </p:sp>
      <p:pic>
        <p:nvPicPr>
          <p:cNvPr id="5" name="Picture 4" descr="A graph of different types of animals&#10;&#10;AI-generated content may be incorrect.">
            <a:extLst>
              <a:ext uri="{FF2B5EF4-FFF2-40B4-BE49-F238E27FC236}">
                <a16:creationId xmlns:a16="http://schemas.microsoft.com/office/drawing/2014/main" id="{A4B766FA-F5FA-06AC-EFC7-7F82CCCBE5BE}"/>
              </a:ext>
            </a:extLst>
          </p:cNvPr>
          <p:cNvPicPr>
            <a:picLocks noChangeAspect="1"/>
          </p:cNvPicPr>
          <p:nvPr/>
        </p:nvPicPr>
        <p:blipFill>
          <a:blip r:embed="rId3"/>
          <a:srcRect b="13579"/>
          <a:stretch>
            <a:fillRect/>
          </a:stretch>
        </p:blipFill>
        <p:spPr>
          <a:xfrm>
            <a:off x="314631" y="2850392"/>
            <a:ext cx="6105834" cy="3036241"/>
          </a:xfrm>
          <a:prstGeom prst="rect">
            <a:avLst/>
          </a:prstGeom>
        </p:spPr>
      </p:pic>
      <p:pic>
        <p:nvPicPr>
          <p:cNvPr id="6" name="Picture 5" descr="A graph of a growth curve&#10;&#10;AI-generated content may be incorrect.">
            <a:extLst>
              <a:ext uri="{FF2B5EF4-FFF2-40B4-BE49-F238E27FC236}">
                <a16:creationId xmlns:a16="http://schemas.microsoft.com/office/drawing/2014/main" id="{3C9CF230-EA5A-2A2C-C46F-D56C37993A64}"/>
              </a:ext>
            </a:extLst>
          </p:cNvPr>
          <p:cNvPicPr>
            <a:picLocks noChangeAspect="1"/>
          </p:cNvPicPr>
          <p:nvPr/>
        </p:nvPicPr>
        <p:blipFill>
          <a:blip r:embed="rId4"/>
          <a:srcRect b="13049"/>
          <a:stretch>
            <a:fillRect/>
          </a:stretch>
        </p:blipFill>
        <p:spPr>
          <a:xfrm>
            <a:off x="6594419" y="2558314"/>
            <a:ext cx="5597581" cy="3474663"/>
          </a:xfrm>
          <a:prstGeom prst="rect">
            <a:avLst/>
          </a:prstGeom>
        </p:spPr>
      </p:pic>
    </p:spTree>
    <p:extLst>
      <p:ext uri="{BB962C8B-B14F-4D97-AF65-F5344CB8AC3E}">
        <p14:creationId xmlns:p14="http://schemas.microsoft.com/office/powerpoint/2010/main" val="2156800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416320"/>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Language transformed communication and cooperation</a:t>
            </a:r>
          </a:p>
          <a:p>
            <a:pPr marL="342900" indent="-342900">
              <a:buFont typeface="Arial" panose="020B0604020202020204" pitchFamily="34" charset="0"/>
              <a:buChar char="•"/>
            </a:pPr>
            <a:r>
              <a:rPr lang="en-US" sz="2400" dirty="0"/>
              <a:t>It built on primate social and cognitive foundations</a:t>
            </a:r>
          </a:p>
          <a:p>
            <a:endParaRPr lang="en-US" sz="3200" b="1" dirty="0"/>
          </a:p>
          <a:p>
            <a:r>
              <a:rPr lang="en-US" sz="3200" b="1" dirty="0"/>
              <a:t>Next Time</a:t>
            </a:r>
          </a:p>
          <a:p>
            <a:pPr marL="342900" indent="-342900">
              <a:buFont typeface="Arial" panose="020B0604020202020204" pitchFamily="34" charset="0"/>
              <a:buChar char="•"/>
            </a:pPr>
            <a:r>
              <a:rPr lang="en-US" sz="2400" dirty="0"/>
              <a:t>How language actually works in the mind</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597729"/>
            <a:ext cx="6887319"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Social cognition and theory of mind in primates</a:t>
            </a:r>
          </a:p>
          <a:p>
            <a:endParaRPr lang="en-US" sz="1200" b="1" dirty="0"/>
          </a:p>
          <a:p>
            <a:r>
              <a:rPr lang="en-US" sz="3200" b="1" dirty="0"/>
              <a:t>Today</a:t>
            </a:r>
            <a:r>
              <a:rPr lang="en-US" sz="3200" dirty="0"/>
              <a:t>:</a:t>
            </a:r>
          </a:p>
          <a:p>
            <a:r>
              <a:rPr lang="en-US" sz="2800" dirty="0"/>
              <a:t>This week: evolution of language and modern human minds</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580670" y="1457901"/>
            <a:ext cx="4326195" cy="3139321"/>
          </a:xfrm>
          <a:prstGeom prst="rect">
            <a:avLst/>
          </a:prstGeom>
          <a:noFill/>
        </p:spPr>
        <p:txBody>
          <a:bodyPr wrap="square" rtlCol="0">
            <a:spAutoFit/>
          </a:bodyPr>
          <a:lstStyle/>
          <a:p>
            <a:r>
              <a:rPr lang="en-US" sz="3000" b="1" dirty="0"/>
              <a:t>From Apes to Early Homo</a:t>
            </a:r>
          </a:p>
          <a:p>
            <a:pPr marL="457200" indent="-457200">
              <a:buFont typeface="Arial" panose="020B0604020202020204" pitchFamily="34" charset="0"/>
              <a:buChar char="•"/>
            </a:pPr>
            <a:r>
              <a:rPr lang="en-US" sz="2400" dirty="0"/>
              <a:t>Divergence from chimpanzees about seven million years ago</a:t>
            </a:r>
          </a:p>
          <a:p>
            <a:pPr marL="457200" indent="-457200">
              <a:buFont typeface="Arial" panose="020B0604020202020204" pitchFamily="34" charset="0"/>
              <a:buChar char="•"/>
            </a:pPr>
            <a:r>
              <a:rPr lang="en-US" sz="2400" dirty="0"/>
              <a:t>Changing climate reshaped African ecosystems</a:t>
            </a:r>
          </a:p>
          <a:p>
            <a:pPr marL="457200" indent="-457200">
              <a:buFont typeface="Arial" panose="020B0604020202020204" pitchFamily="34" charset="0"/>
              <a:buChar char="•"/>
            </a:pPr>
            <a:r>
              <a:rPr lang="en-US" sz="2400" dirty="0"/>
              <a:t>Early hominins adapted to new environments</a:t>
            </a:r>
          </a:p>
        </p:txBody>
      </p:sp>
      <p:pic>
        <p:nvPicPr>
          <p:cNvPr id="3" name="Picture 2" descr="A diagram of a monkey and a person&#10;&#10;AI-generated content may be incorrect.">
            <a:extLst>
              <a:ext uri="{FF2B5EF4-FFF2-40B4-BE49-F238E27FC236}">
                <a16:creationId xmlns:a16="http://schemas.microsoft.com/office/drawing/2014/main" id="{43CFD1D9-8E00-FF33-D88B-E76D5C612003}"/>
              </a:ext>
            </a:extLst>
          </p:cNvPr>
          <p:cNvPicPr>
            <a:picLocks noChangeAspect="1"/>
          </p:cNvPicPr>
          <p:nvPr/>
        </p:nvPicPr>
        <p:blipFill>
          <a:blip r:embed="rId3"/>
          <a:srcRect b="10033"/>
          <a:stretch>
            <a:fillRect/>
          </a:stretch>
        </p:blipFill>
        <p:spPr>
          <a:xfrm>
            <a:off x="547226" y="656504"/>
            <a:ext cx="6820230" cy="5331341"/>
          </a:xfrm>
          <a:prstGeom prst="rect">
            <a:avLst/>
          </a:prstGeom>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B84E1-3AA6-9E5A-AC17-AD61B1FF851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F159C2A-B26C-E0E2-A2FC-7415D1EF21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AB58306-C8A6-45DB-59D6-5FE644A53E79}"/>
              </a:ext>
            </a:extLst>
          </p:cNvPr>
          <p:cNvSpPr txBox="1"/>
          <p:nvPr/>
        </p:nvSpPr>
        <p:spPr>
          <a:xfrm>
            <a:off x="7318587" y="1088542"/>
            <a:ext cx="4716096" cy="3693319"/>
          </a:xfrm>
          <a:prstGeom prst="rect">
            <a:avLst/>
          </a:prstGeom>
          <a:noFill/>
        </p:spPr>
        <p:txBody>
          <a:bodyPr wrap="square" rtlCol="0">
            <a:spAutoFit/>
          </a:bodyPr>
          <a:lstStyle/>
          <a:p>
            <a:r>
              <a:rPr lang="en-US" sz="3000" b="1" dirty="0"/>
              <a:t>The Savannah Brain: Homo erectus and New Adaptations</a:t>
            </a:r>
            <a:r>
              <a:rPr lang="en-US" sz="3000" dirty="0"/>
              <a:t>?</a:t>
            </a:r>
          </a:p>
          <a:p>
            <a:pPr marL="457200" indent="-457200">
              <a:buFont typeface="Arial" panose="020B0604020202020204" pitchFamily="34" charset="0"/>
              <a:buChar char="•"/>
            </a:pPr>
            <a:r>
              <a:rPr lang="en-US" sz="2400" dirty="0"/>
              <a:t>Homo erectus emerged about two million years ago</a:t>
            </a:r>
          </a:p>
          <a:p>
            <a:pPr marL="457200" indent="-457200">
              <a:buFont typeface="Arial" panose="020B0604020202020204" pitchFamily="34" charset="0"/>
              <a:buChar char="•"/>
            </a:pPr>
            <a:r>
              <a:rPr lang="en-US" sz="2400" dirty="0"/>
              <a:t>Larger brains and bodies, new tools and behaviors</a:t>
            </a:r>
          </a:p>
          <a:p>
            <a:pPr marL="457200" indent="-457200">
              <a:buFont typeface="Arial" panose="020B0604020202020204" pitchFamily="34" charset="0"/>
              <a:buChar char="•"/>
            </a:pPr>
            <a:r>
              <a:rPr lang="en-US" sz="2400" dirty="0"/>
              <a:t>Life on the savannah demanded coordination and learning</a:t>
            </a:r>
          </a:p>
        </p:txBody>
      </p:sp>
      <p:pic>
        <p:nvPicPr>
          <p:cNvPr id="2052" name="Picture 4" descr="Climate change may have driven early human species to extinction | New  Scientist">
            <a:extLst>
              <a:ext uri="{FF2B5EF4-FFF2-40B4-BE49-F238E27FC236}">
                <a16:creationId xmlns:a16="http://schemas.microsoft.com/office/drawing/2014/main" id="{78240C73-265E-224B-F475-1B4F538FC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5161"/>
            <a:ext cx="7318586" cy="487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4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EA719-39B1-4336-5734-68F21B5BA8A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CCB7CA2-0F11-3B07-3E2A-1703D5D2142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CCDD56B-109B-8D8F-1534-8E11DD66DD07}"/>
              </a:ext>
            </a:extLst>
          </p:cNvPr>
          <p:cNvSpPr txBox="1"/>
          <p:nvPr/>
        </p:nvSpPr>
        <p:spPr>
          <a:xfrm>
            <a:off x="6223819" y="1585720"/>
            <a:ext cx="5604387" cy="2769989"/>
          </a:xfrm>
          <a:prstGeom prst="rect">
            <a:avLst/>
          </a:prstGeom>
          <a:noFill/>
        </p:spPr>
        <p:txBody>
          <a:bodyPr wrap="square" rtlCol="0">
            <a:spAutoFit/>
          </a:bodyPr>
          <a:lstStyle/>
          <a:p>
            <a:r>
              <a:rPr lang="en-US" sz="3000" b="1" dirty="0"/>
              <a:t>So What Changed in the Mind?</a:t>
            </a:r>
          </a:p>
          <a:p>
            <a:pPr marL="457200" indent="-457200">
              <a:buFont typeface="Arial" panose="020B0604020202020204" pitchFamily="34" charset="0"/>
              <a:buChar char="•"/>
            </a:pPr>
            <a:r>
              <a:rPr lang="en-US" sz="2400" dirty="0"/>
              <a:t>Early humans looked familiar but thought differently</a:t>
            </a:r>
          </a:p>
          <a:p>
            <a:pPr marL="457200" indent="-457200">
              <a:buFont typeface="Arial" panose="020B0604020202020204" pitchFamily="34" charset="0"/>
              <a:buChar char="•"/>
            </a:pPr>
            <a:r>
              <a:rPr lang="en-US" sz="2400" dirty="0"/>
              <a:t>Brains grew, but new kinds of thinking mattered more</a:t>
            </a:r>
          </a:p>
          <a:p>
            <a:pPr marL="457200" indent="-457200">
              <a:buFont typeface="Arial" panose="020B0604020202020204" pitchFamily="34" charset="0"/>
              <a:buChar char="•"/>
            </a:pPr>
            <a:r>
              <a:rPr lang="en-US" sz="2400" dirty="0"/>
              <a:t>Two key innovations: </a:t>
            </a:r>
            <a:r>
              <a:rPr lang="en-US" sz="2400" b="1" dirty="0"/>
              <a:t>language</a:t>
            </a:r>
            <a:r>
              <a:rPr lang="en-US" sz="2400" dirty="0"/>
              <a:t> and </a:t>
            </a:r>
            <a:r>
              <a:rPr lang="en-US" sz="2400" b="1" dirty="0"/>
              <a:t>symbolic thought</a:t>
            </a:r>
          </a:p>
        </p:txBody>
      </p:sp>
      <p:pic>
        <p:nvPicPr>
          <p:cNvPr id="3" name="Picture 2" descr="A graph with black dots and white text&#10;&#10;AI-generated content may be incorrect.">
            <a:extLst>
              <a:ext uri="{FF2B5EF4-FFF2-40B4-BE49-F238E27FC236}">
                <a16:creationId xmlns:a16="http://schemas.microsoft.com/office/drawing/2014/main" id="{D87305FD-C416-F784-8EAA-03D46B0B1D1C}"/>
              </a:ext>
            </a:extLst>
          </p:cNvPr>
          <p:cNvPicPr>
            <a:picLocks noChangeAspect="1"/>
          </p:cNvPicPr>
          <p:nvPr/>
        </p:nvPicPr>
        <p:blipFill rotWithShape="1">
          <a:blip r:embed="rId3"/>
          <a:srcRect b="8529"/>
          <a:stretch>
            <a:fillRect/>
          </a:stretch>
        </p:blipFill>
        <p:spPr bwMode="auto">
          <a:xfrm>
            <a:off x="486870" y="1003872"/>
            <a:ext cx="5382988" cy="46584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012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963B-39E4-0C6B-76E7-2C78413FF6A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CC20ED4-6427-70C5-F440-55F7BB7168A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CD9E43D-448E-4A95-BA1C-FEF567C481A9}"/>
              </a:ext>
            </a:extLst>
          </p:cNvPr>
          <p:cNvSpPr txBox="1"/>
          <p:nvPr/>
        </p:nvSpPr>
        <p:spPr>
          <a:xfrm>
            <a:off x="7256206" y="1572604"/>
            <a:ext cx="4532671" cy="3231654"/>
          </a:xfrm>
          <a:prstGeom prst="rect">
            <a:avLst/>
          </a:prstGeom>
          <a:noFill/>
        </p:spPr>
        <p:txBody>
          <a:bodyPr wrap="square" rtlCol="0">
            <a:spAutoFit/>
          </a:bodyPr>
          <a:lstStyle/>
          <a:p>
            <a:r>
              <a:rPr lang="en-US" sz="3000" b="1" dirty="0"/>
              <a:t>Communication Before Language</a:t>
            </a:r>
          </a:p>
          <a:p>
            <a:pPr marL="457200" indent="-457200">
              <a:buFont typeface="Arial" panose="020B0604020202020204" pitchFamily="34" charset="0"/>
              <a:buChar char="•"/>
            </a:pPr>
            <a:r>
              <a:rPr lang="en-US" sz="2400" dirty="0"/>
              <a:t>Communication evolved long before humans</a:t>
            </a:r>
          </a:p>
          <a:p>
            <a:pPr marL="457200" indent="-457200">
              <a:buFont typeface="Arial" panose="020B0604020202020204" pitchFamily="34" charset="0"/>
              <a:buChar char="•"/>
            </a:pPr>
            <a:r>
              <a:rPr lang="en-US" sz="2400" dirty="0"/>
              <a:t>Each lineage added new ways to share information</a:t>
            </a:r>
          </a:p>
          <a:p>
            <a:pPr marL="457200" indent="-457200">
              <a:buFont typeface="Arial" panose="020B0604020202020204" pitchFamily="34" charset="0"/>
              <a:buChar char="•"/>
            </a:pPr>
            <a:r>
              <a:rPr lang="en-US" sz="2400" dirty="0"/>
              <a:t>Language built on this deep evolutionary foundation</a:t>
            </a:r>
          </a:p>
        </p:txBody>
      </p:sp>
      <p:pic>
        <p:nvPicPr>
          <p:cNvPr id="3078" name="Picture 6" descr="Could You Ever Speak Chimpanzee?: 2. The Secret Code of Monkeys">
            <a:extLst>
              <a:ext uri="{FF2B5EF4-FFF2-40B4-BE49-F238E27FC236}">
                <a16:creationId xmlns:a16="http://schemas.microsoft.com/office/drawing/2014/main" id="{AE7D01AA-1AC1-55AD-6517-135AD48D1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29" y="759814"/>
            <a:ext cx="6350000" cy="50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67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9034-698B-AA46-8F8E-CDDBE1A4384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625A69B-8D93-3091-35B4-91E0A3E0771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224401E-AE5D-58A4-2DF7-93A6E3C2B4AD}"/>
              </a:ext>
            </a:extLst>
          </p:cNvPr>
          <p:cNvSpPr txBox="1"/>
          <p:nvPr/>
        </p:nvSpPr>
        <p:spPr>
          <a:xfrm>
            <a:off x="489807" y="656504"/>
            <a:ext cx="11554710" cy="553998"/>
          </a:xfrm>
          <a:prstGeom prst="rect">
            <a:avLst/>
          </a:prstGeom>
          <a:noFill/>
        </p:spPr>
        <p:txBody>
          <a:bodyPr wrap="square" rtlCol="0">
            <a:spAutoFit/>
          </a:bodyPr>
          <a:lstStyle/>
          <a:p>
            <a:r>
              <a:rPr lang="en-US" sz="3000" b="1" dirty="0"/>
              <a:t>How Is Human Language Different?</a:t>
            </a:r>
            <a:r>
              <a:rPr lang="en-US" sz="2600" b="1" dirty="0"/>
              <a:t>    </a:t>
            </a:r>
            <a:r>
              <a:rPr lang="en-US" sz="2600" dirty="0"/>
              <a:t>Hockett’s Design Features</a:t>
            </a:r>
            <a:endParaRPr lang="en-US" sz="3000" dirty="0"/>
          </a:p>
        </p:txBody>
      </p:sp>
      <p:graphicFrame>
        <p:nvGraphicFramePr>
          <p:cNvPr id="3" name="Table 2">
            <a:extLst>
              <a:ext uri="{FF2B5EF4-FFF2-40B4-BE49-F238E27FC236}">
                <a16:creationId xmlns:a16="http://schemas.microsoft.com/office/drawing/2014/main" id="{A0040217-88E7-AD64-5281-B36F51B06A7F}"/>
              </a:ext>
            </a:extLst>
          </p:cNvPr>
          <p:cNvGraphicFramePr>
            <a:graphicFrameLocks noGrp="1"/>
          </p:cNvGraphicFramePr>
          <p:nvPr>
            <p:extLst>
              <p:ext uri="{D42A27DB-BD31-4B8C-83A1-F6EECF244321}">
                <p14:modId xmlns:p14="http://schemas.microsoft.com/office/powerpoint/2010/main" val="2448723112"/>
              </p:ext>
            </p:extLst>
          </p:nvPr>
        </p:nvGraphicFramePr>
        <p:xfrm>
          <a:off x="489807" y="1210502"/>
          <a:ext cx="11377728" cy="4782984"/>
        </p:xfrm>
        <a:graphic>
          <a:graphicData uri="http://schemas.openxmlformats.org/drawingml/2006/table">
            <a:tbl>
              <a:tblPr/>
              <a:tblGrid>
                <a:gridCol w="4190347">
                  <a:extLst>
                    <a:ext uri="{9D8B030D-6E8A-4147-A177-3AD203B41FA5}">
                      <a16:colId xmlns:a16="http://schemas.microsoft.com/office/drawing/2014/main" val="2907805974"/>
                    </a:ext>
                  </a:extLst>
                </a:gridCol>
                <a:gridCol w="5515898">
                  <a:extLst>
                    <a:ext uri="{9D8B030D-6E8A-4147-A177-3AD203B41FA5}">
                      <a16:colId xmlns:a16="http://schemas.microsoft.com/office/drawing/2014/main" val="1573153988"/>
                    </a:ext>
                  </a:extLst>
                </a:gridCol>
                <a:gridCol w="1671483">
                  <a:extLst>
                    <a:ext uri="{9D8B030D-6E8A-4147-A177-3AD203B41FA5}">
                      <a16:colId xmlns:a16="http://schemas.microsoft.com/office/drawing/2014/main" val="360496074"/>
                    </a:ext>
                  </a:extLst>
                </a:gridCol>
              </a:tblGrid>
              <a:tr h="129211">
                <a:tc>
                  <a:txBody>
                    <a:bodyPr/>
                    <a:lstStyle/>
                    <a:p>
                      <a:pPr>
                        <a:buNone/>
                      </a:pPr>
                      <a:r>
                        <a:rPr lang="en-US" sz="1600" b="1" dirty="0"/>
                        <a:t>Feature</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b="1" dirty="0"/>
                        <a:t>Brief Definition</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b="1" dirty="0"/>
                        <a:t>Unique to Humans</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0347962"/>
                  </a:ext>
                </a:extLst>
              </a:tr>
              <a:tr h="226120">
                <a:tc>
                  <a:txBody>
                    <a:bodyPr/>
                    <a:lstStyle/>
                    <a:p>
                      <a:pPr>
                        <a:buNone/>
                      </a:pPr>
                      <a:r>
                        <a:rPr lang="en-US" sz="1600" dirty="0"/>
                        <a:t>Vocal-Auditory Channel</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a:t>Language is typically spoken and heard.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a:noFill/>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41756265"/>
                  </a:ext>
                </a:extLst>
              </a:tr>
              <a:tr h="226120">
                <a:tc>
                  <a:txBody>
                    <a:bodyPr/>
                    <a:lstStyle/>
                    <a:p>
                      <a:pPr>
                        <a:buNone/>
                      </a:pPr>
                      <a:r>
                        <a:rPr lang="en-US" sz="1600" dirty="0"/>
                        <a:t>Broadcast Transmission &amp; Directional Reception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a:t>Speech radiates in all directions but can be localized.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7311852"/>
                  </a:ext>
                </a:extLst>
              </a:tr>
              <a:tr h="226120">
                <a:tc>
                  <a:txBody>
                    <a:bodyPr/>
                    <a:lstStyle/>
                    <a:p>
                      <a:pPr>
                        <a:buNone/>
                      </a:pPr>
                      <a:r>
                        <a:rPr lang="en-US" sz="1600" dirty="0"/>
                        <a:t>Rapid Fading (Transitoriness)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Spoken signals fade quickly after being produced.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2393074"/>
                  </a:ext>
                </a:extLst>
              </a:tr>
              <a:tr h="226120">
                <a:tc>
                  <a:txBody>
                    <a:bodyPr/>
                    <a:lstStyle/>
                    <a:p>
                      <a:pPr>
                        <a:buNone/>
                      </a:pPr>
                      <a:r>
                        <a:rPr lang="en-US" sz="1600" dirty="0"/>
                        <a:t>Interchangeability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can both send and receive the same messages.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23583422"/>
                  </a:ext>
                </a:extLst>
              </a:tr>
              <a:tr h="226120">
                <a:tc>
                  <a:txBody>
                    <a:bodyPr/>
                    <a:lstStyle/>
                    <a:p>
                      <a:pPr>
                        <a:buNone/>
                      </a:pPr>
                      <a:r>
                        <a:rPr lang="en-US" sz="1600" dirty="0"/>
                        <a:t>Total Feedback</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can hear and monitor their own speech.</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719645"/>
                  </a:ext>
                </a:extLst>
              </a:tr>
              <a:tr h="226120">
                <a:tc>
                  <a:txBody>
                    <a:bodyPr/>
                    <a:lstStyle/>
                    <a:p>
                      <a:pPr>
                        <a:buNone/>
                      </a:pPr>
                      <a:r>
                        <a:rPr lang="en-US" sz="1600" dirty="0"/>
                        <a:t>Specialization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Sounds are produced solely for communication.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54126361"/>
                  </a:ext>
                </a:extLst>
              </a:tr>
              <a:tr h="226120">
                <a:tc>
                  <a:txBody>
                    <a:bodyPr/>
                    <a:lstStyle/>
                    <a:p>
                      <a:pPr>
                        <a:buNone/>
                      </a:pPr>
                      <a:r>
                        <a:rPr lang="en-US" sz="1600" dirty="0"/>
                        <a:t>Semanticity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Specific signals have specific meanings.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36717936"/>
                  </a:ext>
                </a:extLst>
              </a:tr>
              <a:tr h="226120">
                <a:tc>
                  <a:txBody>
                    <a:bodyPr/>
                    <a:lstStyle/>
                    <a:p>
                      <a:pPr>
                        <a:buNone/>
                      </a:pPr>
                      <a:r>
                        <a:rPr lang="en-US" sz="1600"/>
                        <a:t>Arbitrariness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No natural link between form and meaning.</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12663135"/>
                  </a:ext>
                </a:extLst>
              </a:tr>
              <a:tr h="226120">
                <a:tc>
                  <a:txBody>
                    <a:bodyPr/>
                    <a:lstStyle/>
                    <a:p>
                      <a:pPr>
                        <a:buNone/>
                      </a:pPr>
                      <a:r>
                        <a:rPr lang="en-US" sz="1600"/>
                        <a:t>Discreteness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Language uses distinct, separable units.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61739027"/>
                  </a:ext>
                </a:extLst>
              </a:tr>
              <a:tr h="226120">
                <a:tc>
                  <a:txBody>
                    <a:bodyPr/>
                    <a:lstStyle/>
                    <a:p>
                      <a:pPr>
                        <a:buNone/>
                      </a:pPr>
                      <a:r>
                        <a:rPr lang="en-US" sz="1600" dirty="0"/>
                        <a:t>Displacement</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refer to things not present in time or space.</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dirty="0"/>
                        <a:t>X</a:t>
                      </a:r>
                    </a:p>
                  </a:txBody>
                  <a:tcPr marL="37512" marR="37512" marT="18756" marB="18756"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6835611"/>
                  </a:ext>
                </a:extLst>
              </a:tr>
              <a:tr h="226120">
                <a:tc>
                  <a:txBody>
                    <a:bodyPr/>
                    <a:lstStyle/>
                    <a:p>
                      <a:pPr>
                        <a:buNone/>
                      </a:pPr>
                      <a:r>
                        <a:rPr lang="en-US" sz="1600"/>
                        <a:t>Productivity (Open-Endedness)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create and understand novel messages.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05825264"/>
                  </a:ext>
                </a:extLst>
              </a:tr>
              <a:tr h="226120">
                <a:tc>
                  <a:txBody>
                    <a:bodyPr/>
                    <a:lstStyle/>
                    <a:p>
                      <a:pPr>
                        <a:buNone/>
                      </a:pPr>
                      <a:r>
                        <a:rPr lang="en-US" sz="1600"/>
                        <a:t>Traditional (Cultural) Transmission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Language is learned socially, not genetically fixed.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49884322"/>
                  </a:ext>
                </a:extLst>
              </a:tr>
              <a:tr h="226120">
                <a:tc>
                  <a:txBody>
                    <a:bodyPr/>
                    <a:lstStyle/>
                    <a:p>
                      <a:pPr>
                        <a:buNone/>
                      </a:pPr>
                      <a:r>
                        <a:rPr lang="en-US" sz="1600"/>
                        <a:t>Duality of Patterning</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Meaningless units combine into meaningful ones.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66800629"/>
                  </a:ext>
                </a:extLst>
              </a:tr>
              <a:tr h="226120">
                <a:tc>
                  <a:txBody>
                    <a:bodyPr/>
                    <a:lstStyle/>
                    <a:p>
                      <a:pPr>
                        <a:buNone/>
                      </a:pPr>
                      <a:r>
                        <a:rPr lang="en-US" sz="1600"/>
                        <a:t>Prevarication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lie or produce false statements.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75200797"/>
                  </a:ext>
                </a:extLst>
              </a:tr>
              <a:tr h="226120">
                <a:tc>
                  <a:txBody>
                    <a:bodyPr/>
                    <a:lstStyle/>
                    <a:p>
                      <a:pPr>
                        <a:buNone/>
                      </a:pPr>
                      <a:r>
                        <a:rPr lang="en-US" sz="1600"/>
                        <a:t>Reflexiveness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use language to talk about language.</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97208694"/>
                  </a:ext>
                </a:extLst>
              </a:tr>
              <a:tr h="226120">
                <a:tc>
                  <a:txBody>
                    <a:bodyPr/>
                    <a:lstStyle/>
                    <a:p>
                      <a:pPr>
                        <a:buNone/>
                      </a:pPr>
                      <a:r>
                        <a:rPr lang="en-US" sz="1600"/>
                        <a:t>Learnability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of one language can learn another.</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dirty="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32223323"/>
                  </a:ext>
                </a:extLst>
              </a:tr>
            </a:tbl>
          </a:graphicData>
        </a:graphic>
      </p:graphicFrame>
    </p:spTree>
    <p:extLst>
      <p:ext uri="{BB962C8B-B14F-4D97-AF65-F5344CB8AC3E}">
        <p14:creationId xmlns:p14="http://schemas.microsoft.com/office/powerpoint/2010/main" val="401876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BE13-9C0B-FF6C-D21E-B871985D00A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7CF47C1-6E9D-3B85-80DC-4F463A89FBB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63DB4F8-18D9-8F56-F074-CCB43304A6B5}"/>
              </a:ext>
            </a:extLst>
          </p:cNvPr>
          <p:cNvSpPr txBox="1"/>
          <p:nvPr/>
        </p:nvSpPr>
        <p:spPr>
          <a:xfrm>
            <a:off x="7260902" y="1470324"/>
            <a:ext cx="4687099" cy="3231654"/>
          </a:xfrm>
          <a:prstGeom prst="rect">
            <a:avLst/>
          </a:prstGeom>
          <a:noFill/>
        </p:spPr>
        <p:txBody>
          <a:bodyPr wrap="square" rtlCol="0">
            <a:spAutoFit/>
          </a:bodyPr>
          <a:lstStyle/>
          <a:p>
            <a:r>
              <a:rPr lang="en-US" sz="3000" b="1" dirty="0"/>
              <a:t>Symbols and Syntax as Key Innovations</a:t>
            </a:r>
          </a:p>
          <a:p>
            <a:pPr marL="457200" indent="-457200">
              <a:buFont typeface="Arial" panose="020B0604020202020204" pitchFamily="34" charset="0"/>
              <a:buChar char="•"/>
            </a:pPr>
            <a:r>
              <a:rPr lang="en-US" sz="2400" dirty="0"/>
              <a:t>Arbitrary words freed meaning from emotion and context</a:t>
            </a:r>
          </a:p>
          <a:p>
            <a:pPr marL="457200" indent="-457200">
              <a:buFont typeface="Arial" panose="020B0604020202020204" pitchFamily="34" charset="0"/>
              <a:buChar char="•"/>
            </a:pPr>
            <a:r>
              <a:rPr lang="en-US" sz="2400" dirty="0"/>
              <a:t>Grammar allowed endless combinations of ideas</a:t>
            </a:r>
          </a:p>
          <a:p>
            <a:pPr marL="457200" indent="-457200">
              <a:buFont typeface="Arial" panose="020B0604020202020204" pitchFamily="34" charset="0"/>
              <a:buChar char="•"/>
            </a:pPr>
            <a:r>
              <a:rPr lang="en-US" sz="2400" dirty="0"/>
              <a:t>Together they made language generative and open-ended</a:t>
            </a:r>
          </a:p>
        </p:txBody>
      </p:sp>
      <p:graphicFrame>
        <p:nvGraphicFramePr>
          <p:cNvPr id="5" name="Table 4">
            <a:extLst>
              <a:ext uri="{FF2B5EF4-FFF2-40B4-BE49-F238E27FC236}">
                <a16:creationId xmlns:a16="http://schemas.microsoft.com/office/drawing/2014/main" id="{6F02CC37-EAE8-4341-9ABD-0FAF972E9277}"/>
              </a:ext>
            </a:extLst>
          </p:cNvPr>
          <p:cNvGraphicFramePr>
            <a:graphicFrameLocks noGrp="1"/>
          </p:cNvGraphicFramePr>
          <p:nvPr>
            <p:extLst>
              <p:ext uri="{D42A27DB-BD31-4B8C-83A1-F6EECF244321}">
                <p14:modId xmlns:p14="http://schemas.microsoft.com/office/powerpoint/2010/main" val="946284769"/>
              </p:ext>
            </p:extLst>
          </p:nvPr>
        </p:nvGraphicFramePr>
        <p:xfrm>
          <a:off x="243999" y="735162"/>
          <a:ext cx="7405498" cy="5085537"/>
        </p:xfrm>
        <a:graphic>
          <a:graphicData uri="http://schemas.openxmlformats.org/drawingml/2006/table">
            <a:tbl>
              <a:tblPr/>
              <a:tblGrid>
                <a:gridCol w="3702749">
                  <a:extLst>
                    <a:ext uri="{9D8B030D-6E8A-4147-A177-3AD203B41FA5}">
                      <a16:colId xmlns:a16="http://schemas.microsoft.com/office/drawing/2014/main" val="4072492045"/>
                    </a:ext>
                  </a:extLst>
                </a:gridCol>
                <a:gridCol w="3702749">
                  <a:extLst>
                    <a:ext uri="{9D8B030D-6E8A-4147-A177-3AD203B41FA5}">
                      <a16:colId xmlns:a16="http://schemas.microsoft.com/office/drawing/2014/main" val="508185516"/>
                    </a:ext>
                  </a:extLst>
                </a:gridCol>
              </a:tblGrid>
              <a:tr h="608526">
                <a:tc>
                  <a:txBody>
                    <a:bodyPr/>
                    <a:lstStyle/>
                    <a:p>
                      <a:pPr>
                        <a:buNone/>
                      </a:pPr>
                      <a:r>
                        <a:rPr lang="en-US" sz="2200" b="1" dirty="0"/>
                        <a:t>Animal Communication</a:t>
                      </a:r>
                      <a:endParaRPr lang="en-US" sz="2200" dirty="0"/>
                    </a:p>
                  </a:txBody>
                  <a:tcPr anchor="ctr">
                    <a:lnL>
                      <a:noFill/>
                    </a:lnL>
                    <a:lnR>
                      <a:noFill/>
                    </a:lnR>
                    <a:lnT>
                      <a:noFill/>
                    </a:lnT>
                    <a:lnB>
                      <a:noFill/>
                    </a:lnB>
                    <a:noFill/>
                  </a:tcPr>
                </a:tc>
                <a:tc>
                  <a:txBody>
                    <a:bodyPr/>
                    <a:lstStyle/>
                    <a:p>
                      <a:pPr>
                        <a:buNone/>
                      </a:pPr>
                      <a:r>
                        <a:rPr lang="en-US" sz="2200" b="1" dirty="0"/>
                        <a:t>Human Language</a:t>
                      </a:r>
                      <a:endParaRPr lang="en-US" sz="2200" dirty="0"/>
                    </a:p>
                  </a:txBody>
                  <a:tcPr anchor="ctr">
                    <a:lnL>
                      <a:noFill/>
                    </a:lnL>
                    <a:lnR>
                      <a:noFill/>
                    </a:lnR>
                    <a:lnT>
                      <a:noFill/>
                    </a:lnT>
                    <a:lnB>
                      <a:noFill/>
                    </a:lnB>
                    <a:noFill/>
                  </a:tcPr>
                </a:tc>
                <a:extLst>
                  <a:ext uri="{0D108BD9-81ED-4DB2-BD59-A6C34878D82A}">
                    <a16:rowId xmlns:a16="http://schemas.microsoft.com/office/drawing/2014/main" val="3938128999"/>
                  </a:ext>
                </a:extLst>
              </a:tr>
              <a:tr h="1086653">
                <a:tc>
                  <a:txBody>
                    <a:bodyPr/>
                    <a:lstStyle/>
                    <a:p>
                      <a:pPr>
                        <a:buNone/>
                      </a:pPr>
                      <a:r>
                        <a:rPr lang="en-US" sz="2200" dirty="0"/>
                        <a:t>Fixed meaning</a:t>
                      </a:r>
                      <a:br>
                        <a:rPr lang="en-US" sz="2200" dirty="0"/>
                      </a:br>
                      <a:r>
                        <a:rPr lang="en-US" sz="2200" dirty="0"/>
                        <a:t>(“alarm = eagle”)</a:t>
                      </a:r>
                    </a:p>
                  </a:txBody>
                  <a:tcPr anchor="ctr">
                    <a:lnL>
                      <a:noFill/>
                    </a:lnL>
                    <a:lnR>
                      <a:noFill/>
                    </a:lnR>
                    <a:lnT>
                      <a:noFill/>
                    </a:lnT>
                    <a:lnB>
                      <a:noFill/>
                    </a:lnB>
                    <a:noFill/>
                  </a:tcPr>
                </a:tc>
                <a:tc>
                  <a:txBody>
                    <a:bodyPr/>
                    <a:lstStyle/>
                    <a:p>
                      <a:pPr>
                        <a:buNone/>
                      </a:pPr>
                      <a:r>
                        <a:rPr lang="en-US" sz="2200" dirty="0"/>
                        <a:t>Arbitrary symbols</a:t>
                      </a:r>
                      <a:br>
                        <a:rPr lang="en-US" sz="2200" dirty="0"/>
                      </a:br>
                      <a:r>
                        <a:rPr lang="en-US" sz="2200" dirty="0"/>
                        <a:t>(“word ↔ idea”)</a:t>
                      </a:r>
                    </a:p>
                  </a:txBody>
                  <a:tcPr anchor="ctr">
                    <a:lnL>
                      <a:noFill/>
                    </a:lnL>
                    <a:lnR>
                      <a:noFill/>
                    </a:lnR>
                    <a:lnT>
                      <a:noFill/>
                    </a:lnT>
                    <a:lnB>
                      <a:noFill/>
                    </a:lnB>
                    <a:noFill/>
                  </a:tcPr>
                </a:tc>
                <a:extLst>
                  <a:ext uri="{0D108BD9-81ED-4DB2-BD59-A6C34878D82A}">
                    <a16:rowId xmlns:a16="http://schemas.microsoft.com/office/drawing/2014/main" val="2297663095"/>
                  </a:ext>
                </a:extLst>
              </a:tr>
              <a:tr h="1086653">
                <a:tc>
                  <a:txBody>
                    <a:bodyPr/>
                    <a:lstStyle/>
                    <a:p>
                      <a:pPr>
                        <a:buNone/>
                      </a:pPr>
                      <a:r>
                        <a:rPr lang="en-US" sz="2200" dirty="0"/>
                        <a:t>Context-bound</a:t>
                      </a:r>
                      <a:br>
                        <a:rPr lang="en-US" sz="2200" dirty="0"/>
                      </a:br>
                      <a:r>
                        <a:rPr lang="en-US" sz="2200" dirty="0"/>
                        <a:t>(here and now)</a:t>
                      </a:r>
                    </a:p>
                  </a:txBody>
                  <a:tcPr anchor="ctr">
                    <a:lnL>
                      <a:noFill/>
                    </a:lnL>
                    <a:lnR>
                      <a:noFill/>
                    </a:lnR>
                    <a:lnT>
                      <a:noFill/>
                    </a:lnT>
                    <a:lnB>
                      <a:noFill/>
                    </a:lnB>
                    <a:noFill/>
                  </a:tcPr>
                </a:tc>
                <a:tc>
                  <a:txBody>
                    <a:bodyPr/>
                    <a:lstStyle/>
                    <a:p>
                      <a:pPr>
                        <a:buNone/>
                      </a:pPr>
                      <a:r>
                        <a:rPr lang="en-US" sz="2200" dirty="0"/>
                        <a:t>Displaced</a:t>
                      </a:r>
                      <a:br>
                        <a:rPr lang="en-US" sz="2200" dirty="0"/>
                      </a:br>
                      <a:r>
                        <a:rPr lang="en-US" sz="2200" dirty="0"/>
                        <a:t>(past, future, imagined)</a:t>
                      </a:r>
                    </a:p>
                  </a:txBody>
                  <a:tcPr anchor="ctr">
                    <a:lnL>
                      <a:noFill/>
                    </a:lnL>
                    <a:lnR>
                      <a:noFill/>
                    </a:lnR>
                    <a:lnT>
                      <a:noFill/>
                    </a:lnT>
                    <a:lnB>
                      <a:noFill/>
                    </a:lnB>
                    <a:noFill/>
                  </a:tcPr>
                </a:tc>
                <a:extLst>
                  <a:ext uri="{0D108BD9-81ED-4DB2-BD59-A6C34878D82A}">
                    <a16:rowId xmlns:a16="http://schemas.microsoft.com/office/drawing/2014/main" val="405041434"/>
                  </a:ext>
                </a:extLst>
              </a:tr>
              <a:tr h="608526">
                <a:tc>
                  <a:txBody>
                    <a:bodyPr/>
                    <a:lstStyle/>
                    <a:p>
                      <a:pPr>
                        <a:buNone/>
                      </a:pPr>
                      <a:r>
                        <a:rPr lang="en-US" sz="2200"/>
                        <a:t>Holistic signals</a:t>
                      </a:r>
                    </a:p>
                  </a:txBody>
                  <a:tcPr anchor="ctr">
                    <a:lnL>
                      <a:noFill/>
                    </a:lnL>
                    <a:lnR>
                      <a:noFill/>
                    </a:lnR>
                    <a:lnT>
                      <a:noFill/>
                    </a:lnT>
                    <a:lnB>
                      <a:noFill/>
                    </a:lnB>
                    <a:noFill/>
                  </a:tcPr>
                </a:tc>
                <a:tc>
                  <a:txBody>
                    <a:bodyPr/>
                    <a:lstStyle/>
                    <a:p>
                      <a:pPr>
                        <a:buNone/>
                      </a:pPr>
                      <a:r>
                        <a:rPr lang="en-US" sz="2200" dirty="0"/>
                        <a:t>Combinatorial grammar</a:t>
                      </a:r>
                    </a:p>
                  </a:txBody>
                  <a:tcPr anchor="ctr">
                    <a:lnL>
                      <a:noFill/>
                    </a:lnL>
                    <a:lnR>
                      <a:noFill/>
                    </a:lnR>
                    <a:lnT>
                      <a:noFill/>
                    </a:lnT>
                    <a:lnB>
                      <a:noFill/>
                    </a:lnB>
                    <a:noFill/>
                  </a:tcPr>
                </a:tc>
                <a:extLst>
                  <a:ext uri="{0D108BD9-81ED-4DB2-BD59-A6C34878D82A}">
                    <a16:rowId xmlns:a16="http://schemas.microsoft.com/office/drawing/2014/main" val="2406563736"/>
                  </a:ext>
                </a:extLst>
              </a:tr>
              <a:tr h="608526">
                <a:tc>
                  <a:txBody>
                    <a:bodyPr/>
                    <a:lstStyle/>
                    <a:p>
                      <a:pPr>
                        <a:buNone/>
                      </a:pPr>
                      <a:r>
                        <a:rPr lang="en-US" sz="2200"/>
                        <a:t>Emotional or instinctive</a:t>
                      </a:r>
                    </a:p>
                  </a:txBody>
                  <a:tcPr anchor="ctr">
                    <a:lnL>
                      <a:noFill/>
                    </a:lnL>
                    <a:lnR>
                      <a:noFill/>
                    </a:lnR>
                    <a:lnT>
                      <a:noFill/>
                    </a:lnT>
                    <a:lnB>
                      <a:noFill/>
                    </a:lnB>
                    <a:noFill/>
                  </a:tcPr>
                </a:tc>
                <a:tc>
                  <a:txBody>
                    <a:bodyPr/>
                    <a:lstStyle/>
                    <a:p>
                      <a:pPr>
                        <a:buNone/>
                      </a:pPr>
                      <a:r>
                        <a:rPr lang="en-US" sz="2200"/>
                        <a:t>Intentional and productive</a:t>
                      </a:r>
                    </a:p>
                  </a:txBody>
                  <a:tcPr anchor="ctr">
                    <a:lnL>
                      <a:noFill/>
                    </a:lnL>
                    <a:lnR>
                      <a:noFill/>
                    </a:lnR>
                    <a:lnT>
                      <a:noFill/>
                    </a:lnT>
                    <a:lnB>
                      <a:noFill/>
                    </a:lnB>
                    <a:noFill/>
                  </a:tcPr>
                </a:tc>
                <a:extLst>
                  <a:ext uri="{0D108BD9-81ED-4DB2-BD59-A6C34878D82A}">
                    <a16:rowId xmlns:a16="http://schemas.microsoft.com/office/drawing/2014/main" val="1879649715"/>
                  </a:ext>
                </a:extLst>
              </a:tr>
              <a:tr h="1086653">
                <a:tc>
                  <a:txBody>
                    <a:bodyPr/>
                    <a:lstStyle/>
                    <a:p>
                      <a:pPr>
                        <a:buNone/>
                      </a:pPr>
                      <a:r>
                        <a:rPr lang="en-US" sz="2200" dirty="0"/>
                        <a:t>Primarily </a:t>
                      </a:r>
                      <a:r>
                        <a:rPr lang="en-US" sz="2200" b="1" dirty="0"/>
                        <a:t>instrumental</a:t>
                      </a:r>
                      <a:br>
                        <a:rPr lang="en-US" sz="2200" b="1" dirty="0"/>
                      </a:br>
                      <a:r>
                        <a:rPr lang="en-US" sz="2200" dirty="0"/>
                        <a:t>(to get things)</a:t>
                      </a:r>
                    </a:p>
                  </a:txBody>
                  <a:tcPr anchor="ctr">
                    <a:lnL>
                      <a:noFill/>
                    </a:lnL>
                    <a:lnR>
                      <a:noFill/>
                    </a:lnR>
                    <a:lnT>
                      <a:noFill/>
                    </a:lnT>
                    <a:lnB>
                      <a:noFill/>
                    </a:lnB>
                    <a:noFill/>
                  </a:tcPr>
                </a:tc>
                <a:tc>
                  <a:txBody>
                    <a:bodyPr/>
                    <a:lstStyle/>
                    <a:p>
                      <a:pPr>
                        <a:buNone/>
                      </a:pPr>
                      <a:r>
                        <a:rPr lang="en-US" sz="2200" dirty="0"/>
                        <a:t>Sometimes </a:t>
                      </a:r>
                      <a:r>
                        <a:rPr lang="en-US" sz="2200" b="1" dirty="0"/>
                        <a:t>declarative</a:t>
                      </a:r>
                      <a:br>
                        <a:rPr lang="en-US" sz="2200" b="1" dirty="0"/>
                      </a:br>
                      <a:r>
                        <a:rPr lang="en-US" sz="2200" dirty="0"/>
                        <a:t>(to share information)</a:t>
                      </a:r>
                    </a:p>
                  </a:txBody>
                  <a:tcPr anchor="ctr">
                    <a:lnL>
                      <a:noFill/>
                    </a:lnL>
                    <a:lnR>
                      <a:noFill/>
                    </a:lnR>
                    <a:lnT>
                      <a:noFill/>
                    </a:lnT>
                    <a:lnB>
                      <a:noFill/>
                    </a:lnB>
                    <a:noFill/>
                  </a:tcPr>
                </a:tc>
                <a:extLst>
                  <a:ext uri="{0D108BD9-81ED-4DB2-BD59-A6C34878D82A}">
                    <a16:rowId xmlns:a16="http://schemas.microsoft.com/office/drawing/2014/main" val="4154326444"/>
                  </a:ext>
                </a:extLst>
              </a:tr>
            </a:tbl>
          </a:graphicData>
        </a:graphic>
      </p:graphicFrame>
    </p:spTree>
    <p:extLst>
      <p:ext uri="{BB962C8B-B14F-4D97-AF65-F5344CB8AC3E}">
        <p14:creationId xmlns:p14="http://schemas.microsoft.com/office/powerpoint/2010/main" val="3139917990"/>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40691</TotalTime>
  <Words>8367</Words>
  <Application>Microsoft Macintosh PowerPoint</Application>
  <PresentationFormat>Widescreen</PresentationFormat>
  <Paragraphs>838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526</cp:revision>
  <cp:lastPrinted>2025-11-07T13:39:49Z</cp:lastPrinted>
  <dcterms:created xsi:type="dcterms:W3CDTF">2022-08-22T20:35:14Z</dcterms:created>
  <dcterms:modified xsi:type="dcterms:W3CDTF">2025-11-07T13:39:54Z</dcterms:modified>
</cp:coreProperties>
</file>